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ink/ink1.xml" ContentType="application/inkml+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sldIdLst>
    <p:sldId id="256" r:id="rId4"/>
    <p:sldId id="257" r:id="rId5"/>
    <p:sldId id="354" r:id="rId6"/>
    <p:sldId id="259" r:id="rId7"/>
    <p:sldId id="394" r:id="rId8"/>
    <p:sldId id="261" r:id="rId9"/>
    <p:sldId id="355" r:id="rId10"/>
    <p:sldId id="264" r:id="rId11"/>
    <p:sldId id="431" r:id="rId12"/>
    <p:sldId id="265" r:id="rId13"/>
    <p:sldId id="266" r:id="rId14"/>
    <p:sldId id="395" r:id="rId15"/>
    <p:sldId id="396" r:id="rId16"/>
    <p:sldId id="397" r:id="rId17"/>
    <p:sldId id="325" r:id="rId18"/>
    <p:sldId id="269" r:id="rId19"/>
    <p:sldId id="326" r:id="rId20"/>
    <p:sldId id="327" r:id="rId21"/>
    <p:sldId id="398" r:id="rId22"/>
    <p:sldId id="268" r:id="rId23"/>
    <p:sldId id="270" r:id="rId24"/>
    <p:sldId id="400" r:id="rId25"/>
    <p:sldId id="438" r:id="rId26"/>
    <p:sldId id="271" r:id="rId27"/>
    <p:sldId id="273" r:id="rId28"/>
    <p:sldId id="393" r:id="rId29"/>
    <p:sldId id="439" r:id="rId30"/>
    <p:sldId id="440" r:id="rId31"/>
    <p:sldId id="441" r:id="rId32"/>
    <p:sldId id="278" r:id="rId33"/>
    <p:sldId id="328" r:id="rId34"/>
    <p:sldId id="329" r:id="rId35"/>
    <p:sldId id="281" r:id="rId36"/>
    <p:sldId id="282" r:id="rId37"/>
    <p:sldId id="331" r:id="rId38"/>
    <p:sldId id="401" r:id="rId39"/>
    <p:sldId id="332" r:id="rId40"/>
    <p:sldId id="333" r:id="rId41"/>
    <p:sldId id="283" r:id="rId42"/>
    <p:sldId id="358" r:id="rId43"/>
    <p:sldId id="284" r:id="rId44"/>
    <p:sldId id="334" r:id="rId45"/>
    <p:sldId id="402" r:id="rId46"/>
    <p:sldId id="335" r:id="rId47"/>
    <p:sldId id="285" r:id="rId48"/>
    <p:sldId id="336" r:id="rId49"/>
    <p:sldId id="432" r:id="rId50"/>
    <p:sldId id="433" r:id="rId51"/>
    <p:sldId id="434" r:id="rId52"/>
    <p:sldId id="435" r:id="rId53"/>
    <p:sldId id="436" r:id="rId54"/>
    <p:sldId id="442" r:id="rId55"/>
    <p:sldId id="443" r:id="rId56"/>
    <p:sldId id="444" r:id="rId57"/>
    <p:sldId id="445" r:id="rId58"/>
    <p:sldId id="446" r:id="rId59"/>
    <p:sldId id="447" r:id="rId60"/>
    <p:sldId id="448" r:id="rId61"/>
    <p:sldId id="449" r:id="rId62"/>
    <p:sldId id="437" r:id="rId63"/>
    <p:sldId id="450" r:id="rId64"/>
    <p:sldId id="451" r:id="rId65"/>
    <p:sldId id="452" r:id="rId66"/>
  </p:sldIdLst>
  <p:sldSz cx="1218882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9A7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604" y="5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2560" units="cm"/>
          <inkml:channel name="Y" type="integer" max="1440" units="cm"/>
        </inkml:traceFormat>
        <inkml:channelProperties>
          <inkml:channelProperty channel="X" name="resolution" value="46.29295" units="1/cm"/>
          <inkml:channelProperty channel="Y" name="resolution" value="46.30225" units="1/cm"/>
        </inkml:channelProperties>
      </inkml:inkSource>
      <inkml:timestamp xml:id="ts0" timeString="2019-11-04T11:31:11.669"/>
    </inkml:context>
    <inkml:brush xml:id="br0">
      <inkml:brushProperty name="width" value="0.05292" units="cm"/>
      <inkml:brushProperty name="height" value="0.05292" units="cm"/>
      <inkml:brushProperty name="color" value="#FF0000"/>
    </inkml:brush>
  </inkml:definitions>
  <inkml:trace contextRef="#ctx0" brushRef="#br0">21219 10358,'13'-13,"1"13,-1 13,0 1,0-14,1 0,-1 13,-13 0,26-13,-26 13,0 1,14-14,-14 13,26-13,-26 26</inkml:trace>
  <inkml:trace contextRef="#ctx0" brushRef="#br0" timeOffset="1162.09">21484 10306,'0'13,"0"0,0 0,0 0,0 1,-13-1,-1 0,1-13,13 13,-13-13,0 14,13-1,-14-13,-12 0,26 13,-13 0,0-13,13 13,-14-13,1 0,13 27,-13-27,0 0</inkml:trace>
  <inkml:trace contextRef="#ctx0" brushRef="#br0" timeOffset="2660.07">21232 10504,'14'0,"-1"0,0 0,0 0,14 0,-27 13,26-13,1 0,-14 0,13 0,1 0,-14 0,14 0,-14 0,0 0,14 0,-14 0,0 0,13 0,-12 0,-1 0,-26 0,-1 0,14-13,-13 13</inkml:trace>
  <inkml:trace contextRef="#ctx0" brushRef="#br0" timeOffset="4450.84">21232 10689,'14'0,"12"0,-13 0,1 0,-1 13,13-13,14 14,-27-14,0 0,1 0,12 0,1 0,-14 0,-13 13,13-13,0 0,1 0,-1 0,0 0</inkml:trace>
  <inkml:trace contextRef="#ctx0" brushRef="#br0" timeOffset="5500.63">21391 10557,'13'0,"-13"13,14 0,-14 1,0 12,0 0,0-12,13 12,-13 1,0-1,-13-13,13 14,-14-14,14 0,0 0,0 14,-13-27,0 13,13 14,0-14,-13 0,0-13,-1 13,14 14,-13-27,13 13,-13 0</inkml:trace>
  <inkml:trace contextRef="#ctx0" brushRef="#br0" timeOffset="6672.75">21457 10755,'14'0,"-14"14,13-14,0 13,0-13,1 13,-14 0,13 0,0-13,-13 14,13-1,0 0,1 0,-1 1,0-1,0 0,14 0,-27 14,13-27,0 13,-26-13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10" Type="http://schemas.openxmlformats.org/officeDocument/2006/relationships/slideMaster" Target="../slideMasters/slideMaster2.xml"/><Relationship Id="rId4" Type="http://schemas.openxmlformats.org/officeDocument/2006/relationships/tags" Target="../tags/tag25.xml"/><Relationship Id="rId9" Type="http://schemas.openxmlformats.org/officeDocument/2006/relationships/tags" Target="../tags/tag30.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slideMaster" Target="../slideMasters/slideMaster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slideMaster" Target="../slideMasters/slideMaster2.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slideMaster" Target="../slideMasters/slideMaster2.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slideMaster" Target="../slideMasters/slideMaster2.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1.xml"/><Relationship Id="rId7" Type="http://schemas.openxmlformats.org/officeDocument/2006/relationships/tags" Target="../tags/tag95.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10" Type="http://schemas.openxmlformats.org/officeDocument/2006/relationships/slideMaster" Target="../slideMasters/slideMaster2.xml"/><Relationship Id="rId4" Type="http://schemas.openxmlformats.org/officeDocument/2006/relationships/tags" Target="../tags/tag92.xml"/><Relationship Id="rId9" Type="http://schemas.openxmlformats.org/officeDocument/2006/relationships/tags" Target="../tags/tag97.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05.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9"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700" y="1122363"/>
            <a:ext cx="91422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700" y="3602038"/>
            <a:ext cx="91422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183" y="365125"/>
            <a:ext cx="2628383"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35" y="365125"/>
            <a:ext cx="7732778"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a:off x="9323139" y="587375"/>
            <a:ext cx="2647429" cy="1809750"/>
          </a:xfrm>
          <a:custGeom>
            <a:avLst/>
            <a:gdLst>
              <a:gd name="connsiteX0" fmla="*/ 2644775 w 2647950"/>
              <a:gd name="connsiteY0" fmla="*/ 1806575 h 1809750"/>
              <a:gd name="connsiteX1" fmla="*/ 701675 w 2647950"/>
              <a:gd name="connsiteY1" fmla="*/ 1666875 h 1809750"/>
              <a:gd name="connsiteX2" fmla="*/ 3175 w 2647950"/>
              <a:gd name="connsiteY2" fmla="*/ 3175 h 1809750"/>
            </a:gdLst>
            <a:ahLst/>
            <a:cxnLst>
              <a:cxn ang="0">
                <a:pos x="connsiteX0" y="connsiteY0"/>
              </a:cxn>
              <a:cxn ang="0">
                <a:pos x="connsiteX1" y="connsiteY1"/>
              </a:cxn>
              <a:cxn ang="0">
                <a:pos x="connsiteX2" y="connsiteY2"/>
              </a:cxn>
            </a:cxnLst>
            <a:rect l="l" t="t" r="r" b="b"/>
            <a:pathLst>
              <a:path w="2647950" h="1809750">
                <a:moveTo>
                  <a:pt x="2644775" y="1806575"/>
                </a:moveTo>
                <a:lnTo>
                  <a:pt x="701675" y="166687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5" name="任意多边形: 形状 4"/>
          <p:cNvSpPr/>
          <p:nvPr>
            <p:custDataLst>
              <p:tags r:id="rId2"/>
            </p:custDataLst>
          </p:nvPr>
        </p:nvSpPr>
        <p:spPr>
          <a:xfrm>
            <a:off x="9685018" y="4530725"/>
            <a:ext cx="2082390" cy="2108200"/>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6" name="任意多边形: 形状 5"/>
          <p:cNvSpPr/>
          <p:nvPr>
            <p:custDataLst>
              <p:tags r:id="rId3"/>
            </p:custDataLst>
          </p:nvPr>
        </p:nvSpPr>
        <p:spPr>
          <a:xfrm>
            <a:off x="9196164" y="4321175"/>
            <a:ext cx="2996610" cy="2540000"/>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4"/>
            </p:custDataLst>
          </p:nvPr>
        </p:nvSpPr>
        <p:spPr>
          <a:xfrm>
            <a:off x="-3174"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8" name="任意多边形: 形状 7"/>
          <p:cNvSpPr/>
          <p:nvPr>
            <p:custDataLst>
              <p:tags r:id="rId5"/>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9" name="任意多边形: 形状 8"/>
          <p:cNvSpPr/>
          <p:nvPr>
            <p:custDataLst>
              <p:tags r:id="rId6"/>
            </p:custDataLst>
          </p:nvPr>
        </p:nvSpPr>
        <p:spPr>
          <a:xfrm>
            <a:off x="7754363" y="4530725"/>
            <a:ext cx="1910974" cy="2330450"/>
          </a:xfrm>
          <a:custGeom>
            <a:avLst/>
            <a:gdLst>
              <a:gd name="connsiteX0" fmla="*/ 328295 w 1911350"/>
              <a:gd name="connsiteY0" fmla="*/ 2327275 h 2330450"/>
              <a:gd name="connsiteX1" fmla="*/ 1910715 w 1911350"/>
              <a:gd name="connsiteY1" fmla="*/ 2327275 h 2330450"/>
              <a:gd name="connsiteX2" fmla="*/ 334010 w 1911350"/>
              <a:gd name="connsiteY2" fmla="*/ 3175 h 2330450"/>
              <a:gd name="connsiteX3" fmla="*/ 3175 w 1911350"/>
              <a:gd name="connsiteY3" fmla="*/ 1880870 h 2330450"/>
              <a:gd name="connsiteX4" fmla="*/ 797560 w 1911350"/>
              <a:gd name="connsiteY4" fmla="*/ 1927225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350" h="2330450">
                <a:moveTo>
                  <a:pt x="328295" y="2327275"/>
                </a:moveTo>
                <a:lnTo>
                  <a:pt x="1910715" y="2327275"/>
                </a:lnTo>
                <a:lnTo>
                  <a:pt x="334010" y="3175"/>
                </a:lnTo>
                <a:lnTo>
                  <a:pt x="3175" y="1880870"/>
                </a:lnTo>
                <a:lnTo>
                  <a:pt x="797560" y="192722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7"/>
            </p:custDataLst>
          </p:nvPr>
        </p:nvSpPr>
        <p:spPr>
          <a:xfrm>
            <a:off x="6410968" y="6334125"/>
            <a:ext cx="2139529" cy="527050"/>
          </a:xfrm>
          <a:custGeom>
            <a:avLst/>
            <a:gdLst>
              <a:gd name="connsiteX0" fmla="*/ 1346835 w 2139950"/>
              <a:gd name="connsiteY0" fmla="*/ 77470 h 527050"/>
              <a:gd name="connsiteX1" fmla="*/ 64770 w 2139950"/>
              <a:gd name="connsiteY1" fmla="*/ 3175 h 527050"/>
              <a:gd name="connsiteX2" fmla="*/ 3175 w 2139950"/>
              <a:gd name="connsiteY2" fmla="*/ 523875 h 527050"/>
              <a:gd name="connsiteX3" fmla="*/ 1268730 w 2139950"/>
              <a:gd name="connsiteY3" fmla="*/ 523875 h 527050"/>
              <a:gd name="connsiteX4" fmla="*/ 1671955 w 2139950"/>
              <a:gd name="connsiteY4" fmla="*/ 523875 h 527050"/>
              <a:gd name="connsiteX5" fmla="*/ 2141220 w 2139950"/>
              <a:gd name="connsiteY5" fmla="*/ 12382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527050">
                <a:moveTo>
                  <a:pt x="1346835" y="77470"/>
                </a:moveTo>
                <a:lnTo>
                  <a:pt x="64770" y="3175"/>
                </a:lnTo>
                <a:lnTo>
                  <a:pt x="3175" y="523875"/>
                </a:lnTo>
                <a:lnTo>
                  <a:pt x="1268730" y="523875"/>
                </a:lnTo>
                <a:lnTo>
                  <a:pt x="1671955" y="523875"/>
                </a:lnTo>
                <a:lnTo>
                  <a:pt x="2141220" y="12382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8"/>
            </p:custDataLst>
          </p:nvPr>
        </p:nvSpPr>
        <p:spPr>
          <a:xfrm>
            <a:off x="10300847" y="-3175"/>
            <a:ext cx="1891928" cy="2940050"/>
          </a:xfrm>
          <a:custGeom>
            <a:avLst/>
            <a:gdLst>
              <a:gd name="connsiteX0" fmla="*/ 910590 w 1892300"/>
              <a:gd name="connsiteY0" fmla="*/ 3175 h 2940050"/>
              <a:gd name="connsiteX1" fmla="*/ 519430 w 1892300"/>
              <a:gd name="connsiteY1" fmla="*/ 3175 h 2940050"/>
              <a:gd name="connsiteX2" fmla="*/ 3175 w 1892300"/>
              <a:gd name="connsiteY2" fmla="*/ 2936875 h 2940050"/>
              <a:gd name="connsiteX3" fmla="*/ 1889125 w 1892300"/>
              <a:gd name="connsiteY3" fmla="*/ 2212975 h 2940050"/>
              <a:gd name="connsiteX4" fmla="*/ 1889125 w 1892300"/>
              <a:gd name="connsiteY4" fmla="*/ 1445895 h 29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2940050">
                <a:moveTo>
                  <a:pt x="910590" y="3175"/>
                </a:moveTo>
                <a:lnTo>
                  <a:pt x="519430" y="3175"/>
                </a:lnTo>
                <a:lnTo>
                  <a:pt x="3175" y="2936875"/>
                </a:lnTo>
                <a:lnTo>
                  <a:pt x="1889125" y="2212975"/>
                </a:lnTo>
                <a:lnTo>
                  <a:pt x="1889125" y="144589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9801" name="副标题 2"/>
          <p:cNvSpPr>
            <a:spLocks noGrp="1"/>
          </p:cNvSpPr>
          <p:nvPr>
            <p:ph type="subTitle" idx="1" hasCustomPrompt="1"/>
            <p:custDataLst>
              <p:tags r:id="rId9"/>
            </p:custDataLst>
          </p:nvPr>
        </p:nvSpPr>
        <p:spPr>
          <a:xfrm>
            <a:off x="2299496" y="3080658"/>
            <a:ext cx="6421713" cy="916576"/>
          </a:xfrm>
        </p:spPr>
        <p:txBody>
          <a:bodyPr anchor="t">
            <a:normAutofit/>
          </a:bodyPr>
          <a:lstStyle>
            <a:lvl1pPr marL="0" indent="0" algn="l">
              <a:buNone/>
              <a:defRPr sz="3600" baseline="0">
                <a:solidFill>
                  <a:schemeClr val="tx1">
                    <a:lumMod val="85000"/>
                    <a:lumOff val="15000"/>
                  </a:schemeClr>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10"/>
            </p:custDataLst>
          </p:nvPr>
        </p:nvSpPr>
        <p:spPr>
          <a:xfrm>
            <a:off x="2299496" y="1532709"/>
            <a:ext cx="6421713" cy="1495696"/>
          </a:xfrm>
        </p:spPr>
        <p:txBody>
          <a:bodyPr anchor="b">
            <a:normAutofit/>
          </a:bodyPr>
          <a:lstStyle>
            <a:lvl1pPr algn="l">
              <a:defRPr sz="4800" baseline="0">
                <a:solidFill>
                  <a:schemeClr val="accent1"/>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12" name="文本占位符 13"/>
          <p:cNvSpPr>
            <a:spLocks noGrp="1"/>
          </p:cNvSpPr>
          <p:nvPr>
            <p:ph type="body" sz="quarter" idx="10" hasCustomPrompt="1"/>
            <p:custDataLst>
              <p:tags r:id="rId11"/>
            </p:custDataLst>
          </p:nvPr>
        </p:nvSpPr>
        <p:spPr>
          <a:xfrm>
            <a:off x="2299496" y="4204426"/>
            <a:ext cx="1799646" cy="450000"/>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2"/>
            </p:custDataLst>
          </p:nvPr>
        </p:nvSpPr>
        <p:spPr>
          <a:xfrm>
            <a:off x="2299496" y="4724278"/>
            <a:ext cx="1799646" cy="450000"/>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2" name="日期占位符 1"/>
          <p:cNvSpPr>
            <a:spLocks noGrp="1"/>
          </p:cNvSpPr>
          <p:nvPr>
            <p:ph type="dt" sz="half" idx="12"/>
            <p:custDataLst>
              <p:tags r:id="rId13"/>
            </p:custDataLst>
          </p:nvPr>
        </p:nvSpPr>
        <p:spPr/>
        <p:txBody>
          <a:bodyPr/>
          <a:lstStyle/>
          <a:p>
            <a:fld id="{760FBDFE-C587-4B4C-A407-44438C67B59E}" type="datetimeFigureOut">
              <a:rPr lang="zh-CN" altLang="en-US" smtClean="0"/>
              <a:t>2021/1/6</a:t>
            </a:fld>
            <a:endParaRPr lang="zh-CN" altLang="en-US" dirty="0"/>
          </a:p>
        </p:txBody>
      </p:sp>
      <p:sp>
        <p:nvSpPr>
          <p:cNvPr id="3" name="页脚占位符 2"/>
          <p:cNvSpPr>
            <a:spLocks noGrp="1"/>
          </p:cNvSpPr>
          <p:nvPr>
            <p:ph type="ftr" sz="quarter" idx="13"/>
            <p:custDataLst>
              <p:tags r:id="rId14"/>
            </p:custDataLst>
          </p:nvPr>
        </p:nvSpPr>
        <p:spPr/>
        <p:txBody>
          <a:bodyPr/>
          <a:lstStyle/>
          <a:p>
            <a:endParaRPr lang="zh-CN" altLang="en-US" dirty="0"/>
          </a:p>
        </p:txBody>
      </p:sp>
      <p:sp>
        <p:nvSpPr>
          <p:cNvPr id="15" name="灯片编号占位符 14"/>
          <p:cNvSpPr>
            <a:spLocks noGrp="1"/>
          </p:cNvSpPr>
          <p:nvPr>
            <p:ph type="sldNum" sz="quarter" idx="14"/>
            <p:custDataLst>
              <p:tags r:id="rId15"/>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5" name="任意多边形: 形状 14"/>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6" name="任意多边形: 形状 15"/>
          <p:cNvSpPr/>
          <p:nvPr>
            <p:custDataLst>
              <p:tags r:id="rId2"/>
            </p:custDataLst>
          </p:nvPr>
        </p:nvSpPr>
        <p:spPr>
          <a:xfrm>
            <a:off x="10228553" y="5196253"/>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7" name="任意多边形: 形状 16"/>
          <p:cNvSpPr/>
          <p:nvPr>
            <p:custDataLst>
              <p:tags r:id="rId3"/>
            </p:custDataLst>
          </p:nvPr>
        </p:nvSpPr>
        <p:spPr>
          <a:xfrm>
            <a:off x="-3174"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8" name="任意多边形: 形状 17"/>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0" y="443234"/>
            <a:ext cx="10850101" cy="441964"/>
          </a:xfrm>
        </p:spPr>
        <p:txBody>
          <a:bodyPr vert="horz" lIns="90000" tIns="46800" rIns="90000" bIns="468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6"/>
            </p:custDataLst>
          </p:nvPr>
        </p:nvSpPr>
        <p:spPr>
          <a:xfrm>
            <a:off x="669750" y="952508"/>
            <a:ext cx="10850101"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t>2021/1/6</a:t>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9323139" y="587375"/>
            <a:ext cx="2647429" cy="1809750"/>
          </a:xfrm>
          <a:custGeom>
            <a:avLst/>
            <a:gdLst>
              <a:gd name="connsiteX0" fmla="*/ 2644775 w 2647950"/>
              <a:gd name="connsiteY0" fmla="*/ 1806575 h 1809750"/>
              <a:gd name="connsiteX1" fmla="*/ 701675 w 2647950"/>
              <a:gd name="connsiteY1" fmla="*/ 1666875 h 1809750"/>
              <a:gd name="connsiteX2" fmla="*/ 3175 w 2647950"/>
              <a:gd name="connsiteY2" fmla="*/ 3175 h 1809750"/>
            </a:gdLst>
            <a:ahLst/>
            <a:cxnLst>
              <a:cxn ang="0">
                <a:pos x="connsiteX0" y="connsiteY0"/>
              </a:cxn>
              <a:cxn ang="0">
                <a:pos x="connsiteX1" y="connsiteY1"/>
              </a:cxn>
              <a:cxn ang="0">
                <a:pos x="connsiteX2" y="connsiteY2"/>
              </a:cxn>
            </a:cxnLst>
            <a:rect l="l" t="t" r="r" b="b"/>
            <a:pathLst>
              <a:path w="2647950" h="1809750">
                <a:moveTo>
                  <a:pt x="2644775" y="1806575"/>
                </a:moveTo>
                <a:lnTo>
                  <a:pt x="701675" y="166687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2"/>
            </p:custDataLst>
          </p:nvPr>
        </p:nvSpPr>
        <p:spPr>
          <a:xfrm>
            <a:off x="9685018" y="4530725"/>
            <a:ext cx="2082390" cy="2108200"/>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3"/>
            </p:custDataLst>
          </p:nvPr>
        </p:nvSpPr>
        <p:spPr>
          <a:xfrm>
            <a:off x="9196164" y="4321175"/>
            <a:ext cx="2996610" cy="2540000"/>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7754363" y="4530725"/>
            <a:ext cx="1910974" cy="2330450"/>
          </a:xfrm>
          <a:custGeom>
            <a:avLst/>
            <a:gdLst>
              <a:gd name="connsiteX0" fmla="*/ 328295 w 1911350"/>
              <a:gd name="connsiteY0" fmla="*/ 2327275 h 2330450"/>
              <a:gd name="connsiteX1" fmla="*/ 1910715 w 1911350"/>
              <a:gd name="connsiteY1" fmla="*/ 2327275 h 2330450"/>
              <a:gd name="connsiteX2" fmla="*/ 334010 w 1911350"/>
              <a:gd name="connsiteY2" fmla="*/ 3175 h 2330450"/>
              <a:gd name="connsiteX3" fmla="*/ 3175 w 1911350"/>
              <a:gd name="connsiteY3" fmla="*/ 1880870 h 2330450"/>
              <a:gd name="connsiteX4" fmla="*/ 797560 w 1911350"/>
              <a:gd name="connsiteY4" fmla="*/ 1927225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350" h="2330450">
                <a:moveTo>
                  <a:pt x="328295" y="2327275"/>
                </a:moveTo>
                <a:lnTo>
                  <a:pt x="1910715" y="2327275"/>
                </a:lnTo>
                <a:lnTo>
                  <a:pt x="334010" y="3175"/>
                </a:lnTo>
                <a:lnTo>
                  <a:pt x="3175" y="1880870"/>
                </a:lnTo>
                <a:lnTo>
                  <a:pt x="797560" y="192722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2" name="任意多边形: 形状 11"/>
          <p:cNvSpPr/>
          <p:nvPr>
            <p:custDataLst>
              <p:tags r:id="rId5"/>
            </p:custDataLst>
          </p:nvPr>
        </p:nvSpPr>
        <p:spPr>
          <a:xfrm>
            <a:off x="6410968" y="6334125"/>
            <a:ext cx="2139529" cy="527050"/>
          </a:xfrm>
          <a:custGeom>
            <a:avLst/>
            <a:gdLst>
              <a:gd name="connsiteX0" fmla="*/ 1346835 w 2139950"/>
              <a:gd name="connsiteY0" fmla="*/ 77470 h 527050"/>
              <a:gd name="connsiteX1" fmla="*/ 64770 w 2139950"/>
              <a:gd name="connsiteY1" fmla="*/ 3175 h 527050"/>
              <a:gd name="connsiteX2" fmla="*/ 3175 w 2139950"/>
              <a:gd name="connsiteY2" fmla="*/ 523875 h 527050"/>
              <a:gd name="connsiteX3" fmla="*/ 1268730 w 2139950"/>
              <a:gd name="connsiteY3" fmla="*/ 523875 h 527050"/>
              <a:gd name="connsiteX4" fmla="*/ 1671955 w 2139950"/>
              <a:gd name="connsiteY4" fmla="*/ 523875 h 527050"/>
              <a:gd name="connsiteX5" fmla="*/ 2141220 w 2139950"/>
              <a:gd name="connsiteY5" fmla="*/ 12382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527050">
                <a:moveTo>
                  <a:pt x="1346835" y="77470"/>
                </a:moveTo>
                <a:lnTo>
                  <a:pt x="64770" y="3175"/>
                </a:lnTo>
                <a:lnTo>
                  <a:pt x="3175" y="523875"/>
                </a:lnTo>
                <a:lnTo>
                  <a:pt x="1268730" y="523875"/>
                </a:lnTo>
                <a:lnTo>
                  <a:pt x="1671955" y="523875"/>
                </a:lnTo>
                <a:lnTo>
                  <a:pt x="2141220" y="12382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3" name="任意多边形: 形状 12"/>
          <p:cNvSpPr/>
          <p:nvPr>
            <p:custDataLst>
              <p:tags r:id="rId6"/>
            </p:custDataLst>
          </p:nvPr>
        </p:nvSpPr>
        <p:spPr>
          <a:xfrm>
            <a:off x="10300847" y="-3175"/>
            <a:ext cx="1891928" cy="2940050"/>
          </a:xfrm>
          <a:custGeom>
            <a:avLst/>
            <a:gdLst>
              <a:gd name="connsiteX0" fmla="*/ 910590 w 1892300"/>
              <a:gd name="connsiteY0" fmla="*/ 3175 h 2940050"/>
              <a:gd name="connsiteX1" fmla="*/ 519430 w 1892300"/>
              <a:gd name="connsiteY1" fmla="*/ 3175 h 2940050"/>
              <a:gd name="connsiteX2" fmla="*/ 3175 w 1892300"/>
              <a:gd name="connsiteY2" fmla="*/ 2936875 h 2940050"/>
              <a:gd name="connsiteX3" fmla="*/ 1889125 w 1892300"/>
              <a:gd name="connsiteY3" fmla="*/ 2212975 h 2940050"/>
              <a:gd name="connsiteX4" fmla="*/ 1889125 w 1892300"/>
              <a:gd name="connsiteY4" fmla="*/ 1445895 h 29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2940050">
                <a:moveTo>
                  <a:pt x="910590" y="3175"/>
                </a:moveTo>
                <a:lnTo>
                  <a:pt x="519430" y="3175"/>
                </a:lnTo>
                <a:lnTo>
                  <a:pt x="3175" y="2936875"/>
                </a:lnTo>
                <a:lnTo>
                  <a:pt x="1889125" y="2212975"/>
                </a:lnTo>
                <a:lnTo>
                  <a:pt x="1889125" y="144589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20" name="标题 1"/>
          <p:cNvSpPr>
            <a:spLocks noGrp="1"/>
          </p:cNvSpPr>
          <p:nvPr>
            <p:ph type="title" hasCustomPrompt="1"/>
            <p:custDataLst>
              <p:tags r:id="rId7"/>
            </p:custDataLst>
          </p:nvPr>
        </p:nvSpPr>
        <p:spPr>
          <a:xfrm>
            <a:off x="3454654" y="2533650"/>
            <a:ext cx="5418118" cy="895350"/>
          </a:xfrm>
        </p:spPr>
        <p:txBody>
          <a:bodyPr anchor="b">
            <a:normAutofit/>
          </a:bodyPr>
          <a:lstStyle>
            <a:lvl1pPr algn="l">
              <a:defRPr sz="4000" b="1"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21" name="文本占位符 2"/>
          <p:cNvSpPr>
            <a:spLocks noGrp="1"/>
          </p:cNvSpPr>
          <p:nvPr>
            <p:ph type="body" idx="1" hasCustomPrompt="1"/>
            <p:custDataLst>
              <p:tags r:id="rId8"/>
            </p:custDataLst>
          </p:nvPr>
        </p:nvSpPr>
        <p:spPr>
          <a:xfrm>
            <a:off x="3447062" y="3463836"/>
            <a:ext cx="5418118" cy="1015623"/>
          </a:xfrm>
        </p:spPr>
        <p:txBody>
          <a:bodyPr anchor="t">
            <a:normAutofit/>
          </a:bodyPr>
          <a:lstStyle>
            <a:lvl1pPr marL="0" indent="0" algn="l">
              <a:lnSpc>
                <a:spcPct val="100000"/>
              </a:lnSpc>
              <a:buNone/>
              <a:defRPr sz="2000" baseline="0">
                <a:solidFill>
                  <a:schemeClr val="tx1">
                    <a:lumMod val="85000"/>
                    <a:lumOff val="1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2" name="日期占位符 1"/>
          <p:cNvSpPr>
            <a:spLocks noGrp="1"/>
          </p:cNvSpPr>
          <p:nvPr>
            <p:ph type="dt" sz="half" idx="10"/>
            <p:custDataLst>
              <p:tags r:id="rId9"/>
            </p:custDataLst>
          </p:nvPr>
        </p:nvSpPr>
        <p:spPr/>
        <p:txBody>
          <a:bodyPr/>
          <a:lstStyle/>
          <a:p>
            <a:fld id="{760FBDFE-C587-4B4C-A407-44438C67B59E}" type="datetimeFigureOut">
              <a:rPr lang="zh-CN" altLang="en-US" smtClean="0"/>
              <a:t>2021/1/6</a:t>
            </a:fld>
            <a:endParaRPr lang="zh-CN" altLang="en-US" dirty="0"/>
          </a:p>
        </p:txBody>
      </p:sp>
      <p:sp>
        <p:nvSpPr>
          <p:cNvPr id="3" name="页脚占位符 2"/>
          <p:cNvSpPr>
            <a:spLocks noGrp="1"/>
          </p:cNvSpPr>
          <p:nvPr>
            <p:ph type="ftr" sz="quarter" idx="11"/>
            <p:custDataLst>
              <p:tags r:id="rId10"/>
            </p:custDataLst>
          </p:nvPr>
        </p:nvSpPr>
        <p:spPr/>
        <p:txBody>
          <a:bodyPr/>
          <a:lstStyle/>
          <a:p>
            <a:endParaRPr lang="zh-CN" altLang="en-US" dirty="0"/>
          </a:p>
        </p:txBody>
      </p:sp>
      <p:sp>
        <p:nvSpPr>
          <p:cNvPr id="4" name="灯片编号占位符 3"/>
          <p:cNvSpPr>
            <a:spLocks noGrp="1"/>
          </p:cNvSpPr>
          <p:nvPr>
            <p:ph type="sldNum" sz="quarter" idx="12"/>
            <p:custDataLst>
              <p:tags r:id="rId11"/>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任意多边形: 形状 7"/>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2"/>
            </p:custDataLst>
          </p:nvPr>
        </p:nvSpPr>
        <p:spPr>
          <a:xfrm>
            <a:off x="10228553" y="5196253"/>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0" name="任意多边形: 形状 9"/>
          <p:cNvSpPr/>
          <p:nvPr>
            <p:custDataLst>
              <p:tags r:id="rId3"/>
            </p:custDataLst>
          </p:nvPr>
        </p:nvSpPr>
        <p:spPr>
          <a:xfrm>
            <a:off x="-3174"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0" y="443234"/>
            <a:ext cx="10850101"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6"/>
            </p:custDataLst>
          </p:nvPr>
        </p:nvSpPr>
        <p:spPr>
          <a:xfrm>
            <a:off x="669798" y="952508"/>
            <a:ext cx="5282202"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7"/>
            </p:custDataLst>
          </p:nvPr>
        </p:nvSpPr>
        <p:spPr>
          <a:xfrm>
            <a:off x="6237649" y="952508"/>
            <a:ext cx="5282202" cy="5388907"/>
          </a:xfrm>
        </p:spPr>
        <p:txBody>
          <a:bodyPr>
            <a:normAutofit/>
          </a:bodyPr>
          <a:lstStyle>
            <a:lvl1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1pPr>
            <a:lvl2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2pPr>
            <a:lvl3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3pPr>
            <a:lvl4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4pPr>
            <a:lvl5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8"/>
            </p:custDataLst>
          </p:nvPr>
        </p:nvSpPr>
        <p:spPr/>
        <p:txBody>
          <a:bodyPr/>
          <a:lstStyle>
            <a:lvl1pPr>
              <a:lnSpc>
                <a:spcPct val="120000"/>
              </a:lnSpc>
              <a:defRPr/>
            </a:lvl1pPr>
          </a:lstStyle>
          <a:p>
            <a:fld id="{760FBDFE-C587-4B4C-A407-44438C67B59E}" type="datetimeFigureOut">
              <a:rPr lang="zh-CN" altLang="en-US" smtClean="0"/>
              <a:t>2021/1/6</a:t>
            </a:fld>
            <a:endParaRPr lang="zh-CN" altLang="en-US"/>
          </a:p>
        </p:txBody>
      </p:sp>
      <p:sp>
        <p:nvSpPr>
          <p:cNvPr id="6" name="页脚占位符 5"/>
          <p:cNvSpPr>
            <a:spLocks noGrp="1"/>
          </p:cNvSpPr>
          <p:nvPr>
            <p:ph type="ftr" sz="quarter" idx="11"/>
            <p:custDataLst>
              <p:tags r:id="rId9"/>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任意多边形: 形状 9"/>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2"/>
            </p:custDataLst>
          </p:nvPr>
        </p:nvSpPr>
        <p:spPr>
          <a:xfrm>
            <a:off x="10228553" y="5196253"/>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2" name="任意多边形: 形状 11"/>
          <p:cNvSpPr/>
          <p:nvPr>
            <p:custDataLst>
              <p:tags r:id="rId3"/>
            </p:custDataLst>
          </p:nvPr>
        </p:nvSpPr>
        <p:spPr>
          <a:xfrm>
            <a:off x="-3174"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3" name="任意多边形: 形状 12"/>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0" y="443234"/>
            <a:ext cx="10850101"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6"/>
            </p:custDataLst>
          </p:nvPr>
        </p:nvSpPr>
        <p:spPr>
          <a:xfrm>
            <a:off x="669798" y="952508"/>
            <a:ext cx="528220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7"/>
            </p:custDataLst>
          </p:nvPr>
        </p:nvSpPr>
        <p:spPr>
          <a:xfrm>
            <a:off x="669793" y="1406525"/>
            <a:ext cx="5282160"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8"/>
            </p:custDataLst>
          </p:nvPr>
        </p:nvSpPr>
        <p:spPr>
          <a:xfrm>
            <a:off x="6234523" y="952508"/>
            <a:ext cx="528220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9"/>
            </p:custDataLst>
          </p:nvPr>
        </p:nvSpPr>
        <p:spPr>
          <a:xfrm>
            <a:off x="6234523" y="1406525"/>
            <a:ext cx="5282202"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t>2021/1/6</a:t>
            </a:fld>
            <a:endParaRPr lang="zh-CN" altLang="en-US"/>
          </a:p>
        </p:txBody>
      </p:sp>
      <p:sp>
        <p:nvSpPr>
          <p:cNvPr id="8" name="页脚占位符 7"/>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2"/>
            </p:custDataLst>
          </p:nvPr>
        </p:nvSpPr>
        <p:spPr>
          <a:xfrm>
            <a:off x="10228553" y="5196253"/>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3"/>
            </p:custDataLst>
          </p:nvPr>
        </p:nvSpPr>
        <p:spPr>
          <a:xfrm>
            <a:off x="-3174"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9" name="任意多边形: 形状 8"/>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2021/1/6</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任意多边形: 形状 4"/>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6" name="任意多边形: 形状 5"/>
          <p:cNvSpPr/>
          <p:nvPr>
            <p:custDataLst>
              <p:tags r:id="rId2"/>
            </p:custDataLst>
          </p:nvPr>
        </p:nvSpPr>
        <p:spPr>
          <a:xfrm>
            <a:off x="10228553" y="5196253"/>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3"/>
            </p:custDataLst>
          </p:nvPr>
        </p:nvSpPr>
        <p:spPr>
          <a:xfrm>
            <a:off x="-3174"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8" name="任意多边形: 形状 7"/>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日期占位符 1"/>
          <p:cNvSpPr>
            <a:spLocks noGrp="1"/>
          </p:cNvSpPr>
          <p:nvPr>
            <p:ph type="dt" sz="half" idx="10"/>
            <p:custDataLst>
              <p:tags r:id="rId5"/>
            </p:custDataLst>
          </p:nvPr>
        </p:nvSpPr>
        <p:spPr/>
        <p:txBody>
          <a:bodyPr/>
          <a:lstStyle/>
          <a:p>
            <a:fld id="{760FBDFE-C587-4B4C-A407-44438C67B59E}" type="datetimeFigureOut">
              <a:rPr lang="zh-CN" altLang="en-US" smtClean="0"/>
              <a:t>2021/1/6</a:t>
            </a:fld>
            <a:endParaRPr lang="zh-CN" altLang="en-US"/>
          </a:p>
        </p:txBody>
      </p:sp>
      <p:sp>
        <p:nvSpPr>
          <p:cNvPr id="3" name="页脚占位符 2"/>
          <p:cNvSpPr>
            <a:spLocks noGrp="1"/>
          </p:cNvSpPr>
          <p:nvPr>
            <p:ph type="ftr" sz="quarter" idx="11"/>
            <p:custDataLst>
              <p:tags r:id="rId6"/>
            </p:custDataLst>
          </p:nvPr>
        </p:nvSpPr>
        <p:spPr/>
        <p:txBody>
          <a:bodyPr/>
          <a:lstStyle/>
          <a:p>
            <a:endParaRPr lang="zh-CN" altLang="en-US"/>
          </a:p>
        </p:txBody>
      </p:sp>
      <p:sp>
        <p:nvSpPr>
          <p:cNvPr id="4" name="灯片编号占位符 3"/>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任意多边形: 形状 7"/>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2"/>
            </p:custDataLst>
          </p:nvPr>
        </p:nvSpPr>
        <p:spPr>
          <a:xfrm>
            <a:off x="10228553" y="5196253"/>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0" name="任意多边形: 形状 9"/>
          <p:cNvSpPr/>
          <p:nvPr>
            <p:custDataLst>
              <p:tags r:id="rId3"/>
            </p:custDataLst>
          </p:nvPr>
        </p:nvSpPr>
        <p:spPr>
          <a:xfrm>
            <a:off x="-3174"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98" y="443234"/>
            <a:ext cx="10850101"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6"/>
            </p:custDataLst>
          </p:nvPr>
        </p:nvSpPr>
        <p:spPr>
          <a:xfrm>
            <a:off x="669798" y="952508"/>
            <a:ext cx="528220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7"/>
            </p:custDataLst>
          </p:nvPr>
        </p:nvSpPr>
        <p:spPr>
          <a:xfrm>
            <a:off x="6237697" y="952508"/>
            <a:ext cx="5282202"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8"/>
            </p:custDataLst>
          </p:nvPr>
        </p:nvSpPr>
        <p:spPr/>
        <p:txBody>
          <a:bodyPr/>
          <a:lstStyle/>
          <a:p>
            <a:fld id="{9EFD9D74-47D9-4702-A33C-335B63B48DBF}" type="datetimeFigureOut">
              <a:rPr lang="zh-CN" altLang="en-US" smtClean="0"/>
              <a:t>2021/1/6</a:t>
            </a:fld>
            <a:endParaRPr lang="zh-CN" altLang="en-US" dirty="0"/>
          </a:p>
        </p:txBody>
      </p:sp>
      <p:sp>
        <p:nvSpPr>
          <p:cNvPr id="6" name="页脚占位符 5"/>
          <p:cNvSpPr>
            <a:spLocks noGrp="1"/>
          </p:cNvSpPr>
          <p:nvPr>
            <p:ph type="ftr" sz="quarter" idx="11"/>
            <p:custDataLst>
              <p:tags r:id="rId9"/>
            </p:custDataLst>
          </p:nvPr>
        </p:nvSpPr>
        <p:spPr/>
        <p:txBody>
          <a:body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p>
            <a:fld id="{FABC47A4-756D-490B-A52F-7D9E2C9FC05F}" type="slidenum">
              <a:rPr lang="zh-CN" altLang="en-US" smtClean="0"/>
              <a:t>‹#›</a:t>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任意多边形: 形状 6"/>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2"/>
            </p:custDataLst>
          </p:nvPr>
        </p:nvSpPr>
        <p:spPr>
          <a:xfrm>
            <a:off x="10228553" y="5196253"/>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3"/>
            </p:custDataLst>
          </p:nvPr>
        </p:nvSpPr>
        <p:spPr>
          <a:xfrm>
            <a:off x="-3174"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竖排标题 1"/>
          <p:cNvSpPr>
            <a:spLocks noGrp="1"/>
          </p:cNvSpPr>
          <p:nvPr>
            <p:ph type="title" orient="vert"/>
            <p:custDataLst>
              <p:tags r:id="rId5"/>
            </p:custDataLst>
          </p:nvPr>
        </p:nvSpPr>
        <p:spPr>
          <a:xfrm>
            <a:off x="10569054" y="952508"/>
            <a:ext cx="950797" cy="5388907"/>
          </a:xfrm>
        </p:spPr>
        <p:txBody>
          <a:bodyPr vert="eaVert" lIns="90000" tIns="46800" rIns="90000" bIns="468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6"/>
            </p:custDataLst>
          </p:nvPr>
        </p:nvSpPr>
        <p:spPr>
          <a:xfrm>
            <a:off x="669793" y="952500"/>
            <a:ext cx="9826166" cy="5388907"/>
          </a:xfrm>
        </p:spPr>
        <p:txBody>
          <a:bodyPr vert="eaVert" lIns="90000" tIns="46800" rIns="90000" bIns="46800">
            <a:normAutofit/>
          </a:bodyPr>
          <a:lstStyle>
            <a:lvl1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t>2021/1/6</a:t>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2"/>
            </p:custDataLst>
          </p:nvPr>
        </p:nvSpPr>
        <p:spPr>
          <a:xfrm>
            <a:off x="10228553" y="5196253"/>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3"/>
            </p:custDataLst>
          </p:nvPr>
        </p:nvSpPr>
        <p:spPr>
          <a:xfrm>
            <a:off x="-3174"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2021/1/6</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8"/>
            </p:custDataLst>
          </p:nvPr>
        </p:nvSpPr>
        <p:spPr>
          <a:xfrm>
            <a:off x="669798" y="952508"/>
            <a:ext cx="10850101"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3" name="标题 1"/>
          <p:cNvSpPr>
            <a:spLocks noGrp="1"/>
          </p:cNvSpPr>
          <p:nvPr>
            <p:ph type="ctrTitle" hasCustomPrompt="1"/>
            <p:custDataLst>
              <p:tags r:id="rId1"/>
            </p:custDataLst>
          </p:nvPr>
        </p:nvSpPr>
        <p:spPr>
          <a:xfrm>
            <a:off x="3668285" y="1830258"/>
            <a:ext cx="5967509" cy="1783660"/>
          </a:xfrm>
        </p:spPr>
        <p:txBody>
          <a:bodyPr anchor="b">
            <a:normAutofit/>
          </a:bodyPr>
          <a:lstStyle>
            <a:lvl1pPr marL="0" indent="0" algn="l">
              <a:buFont typeface="Arial" panose="020B0604020202020204" pitchFamily="34" charset="0"/>
              <a:buNone/>
              <a:defRPr sz="8800" baseline="0">
                <a:solidFill>
                  <a:schemeClr val="accent1"/>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任意多边形: 形状 2"/>
          <p:cNvSpPr/>
          <p:nvPr>
            <p:custDataLst>
              <p:tags r:id="rId2"/>
            </p:custDataLst>
          </p:nvPr>
        </p:nvSpPr>
        <p:spPr>
          <a:xfrm flipH="1">
            <a:off x="9747236" y="3810"/>
            <a:ext cx="1495131" cy="1818640"/>
          </a:xfrm>
          <a:custGeom>
            <a:avLst/>
            <a:gdLst>
              <a:gd name="connsiteX0" fmla="*/ 1498646 w 1495484"/>
              <a:gd name="connsiteY0" fmla="*/ 3162 h 1818661"/>
              <a:gd name="connsiteX1" fmla="*/ 91877 w 1495484"/>
              <a:gd name="connsiteY1" fmla="*/ 1523993 h 1818661"/>
              <a:gd name="connsiteX2" fmla="*/ 3162 w 1495484"/>
              <a:gd name="connsiteY2" fmla="*/ 1821823 h 1818661"/>
              <a:gd name="connsiteX3" fmla="*/ 1422605 w 1495484"/>
              <a:gd name="connsiteY3" fmla="*/ 1328820 h 1818661"/>
            </a:gdLst>
            <a:ahLst/>
            <a:cxnLst>
              <a:cxn ang="0">
                <a:pos x="connsiteX0" y="connsiteY0"/>
              </a:cxn>
              <a:cxn ang="0">
                <a:pos x="connsiteX1" y="connsiteY1"/>
              </a:cxn>
              <a:cxn ang="0">
                <a:pos x="connsiteX2" y="connsiteY2"/>
              </a:cxn>
              <a:cxn ang="0">
                <a:pos x="connsiteX3" y="connsiteY3"/>
              </a:cxn>
            </a:cxnLst>
            <a:rect l="l" t="t" r="r" b="b"/>
            <a:pathLst>
              <a:path w="1495484" h="1818661">
                <a:moveTo>
                  <a:pt x="1498646" y="3162"/>
                </a:moveTo>
                <a:lnTo>
                  <a:pt x="91877" y="1523993"/>
                </a:lnTo>
                <a:lnTo>
                  <a:pt x="3162" y="1821823"/>
                </a:lnTo>
                <a:lnTo>
                  <a:pt x="1422605" y="1328820"/>
                </a:lnTo>
                <a:close/>
              </a:path>
            </a:pathLst>
          </a:custGeom>
          <a:solidFill>
            <a:schemeClr val="accent1">
              <a:lumMod val="60000"/>
              <a:lumOff val="40000"/>
              <a:alpha val="40000"/>
            </a:schemeClr>
          </a:solidFill>
          <a:ln w="6337" cap="flat">
            <a:noFill/>
            <a:prstDash val="solid"/>
            <a:miter/>
          </a:ln>
        </p:spPr>
        <p:txBody>
          <a:bodyPr rtlCol="0" anchor="ctr"/>
          <a:lstStyle/>
          <a:p>
            <a:endParaRPr lang="zh-CN" altLang="en-US"/>
          </a:p>
        </p:txBody>
      </p:sp>
      <p:sp>
        <p:nvSpPr>
          <p:cNvPr id="4" name="任意多边形: 形状 3"/>
          <p:cNvSpPr/>
          <p:nvPr>
            <p:custDataLst>
              <p:tags r:id="rId3"/>
            </p:custDataLst>
          </p:nvPr>
        </p:nvSpPr>
        <p:spPr>
          <a:xfrm flipH="1">
            <a:off x="9747236" y="3810"/>
            <a:ext cx="2439190" cy="2648585"/>
          </a:xfrm>
          <a:custGeom>
            <a:avLst/>
            <a:gdLst>
              <a:gd name="connsiteX0" fmla="*/ 3162 w 2439667"/>
              <a:gd name="connsiteY0" fmla="*/ 3162 h 2648781"/>
              <a:gd name="connsiteX1" fmla="*/ 2442829 w 2439667"/>
              <a:gd name="connsiteY1" fmla="*/ 3162 h 2648781"/>
              <a:gd name="connsiteX2" fmla="*/ 3162 w 2439667"/>
              <a:gd name="connsiteY2" fmla="*/ 2651944 h 2648781"/>
            </a:gdLst>
            <a:ahLst/>
            <a:cxnLst>
              <a:cxn ang="0">
                <a:pos x="connsiteX0" y="connsiteY0"/>
              </a:cxn>
              <a:cxn ang="0">
                <a:pos x="connsiteX1" y="connsiteY1"/>
              </a:cxn>
              <a:cxn ang="0">
                <a:pos x="connsiteX2" y="connsiteY2"/>
              </a:cxn>
            </a:cxnLst>
            <a:rect l="l" t="t" r="r" b="b"/>
            <a:pathLst>
              <a:path w="2439667" h="2648781">
                <a:moveTo>
                  <a:pt x="3162" y="3162"/>
                </a:moveTo>
                <a:lnTo>
                  <a:pt x="2442829" y="3162"/>
                </a:lnTo>
                <a:lnTo>
                  <a:pt x="3162" y="2651944"/>
                </a:lnTo>
                <a:close/>
              </a:path>
            </a:pathLst>
          </a:custGeom>
          <a:solidFill>
            <a:schemeClr val="accent2">
              <a:alpha val="80000"/>
            </a:schemeClr>
          </a:solidFill>
          <a:ln w="6337" cap="flat">
            <a:noFill/>
            <a:prstDash val="solid"/>
            <a:miter/>
          </a:ln>
        </p:spPr>
        <p:txBody>
          <a:bodyPr rtlCol="0" anchor="ctr"/>
          <a:lstStyle/>
          <a:p>
            <a:endParaRPr lang="zh-CN" altLang="en-US"/>
          </a:p>
        </p:txBody>
      </p:sp>
      <p:sp>
        <p:nvSpPr>
          <p:cNvPr id="7" name="任意多边形: 形状 6"/>
          <p:cNvSpPr/>
          <p:nvPr>
            <p:custDataLst>
              <p:tags r:id="rId4"/>
            </p:custDataLst>
          </p:nvPr>
        </p:nvSpPr>
        <p:spPr>
          <a:xfrm flipH="1">
            <a:off x="218397" y="593090"/>
            <a:ext cx="2635366" cy="1799590"/>
          </a:xfrm>
          <a:custGeom>
            <a:avLst/>
            <a:gdLst>
              <a:gd name="connsiteX0" fmla="*/ 2639270 w 2636108"/>
              <a:gd name="connsiteY0" fmla="*/ 1802813 h 1799650"/>
              <a:gd name="connsiteX1" fmla="*/ 700210 w 2636108"/>
              <a:gd name="connsiteY1" fmla="*/ 1663403 h 1799650"/>
              <a:gd name="connsiteX2" fmla="*/ 3162 w 2636108"/>
              <a:gd name="connsiteY2" fmla="*/ 3162 h 1799650"/>
            </a:gdLst>
            <a:ahLst/>
            <a:cxnLst>
              <a:cxn ang="0">
                <a:pos x="connsiteX0" y="connsiteY0"/>
              </a:cxn>
              <a:cxn ang="0">
                <a:pos x="connsiteX1" y="connsiteY1"/>
              </a:cxn>
              <a:cxn ang="0">
                <a:pos x="connsiteX2" y="connsiteY2"/>
              </a:cxn>
            </a:cxnLst>
            <a:rect l="l" t="t" r="r" b="b"/>
            <a:pathLst>
              <a:path w="2636108" h="1799650">
                <a:moveTo>
                  <a:pt x="2639270" y="1802813"/>
                </a:moveTo>
                <a:lnTo>
                  <a:pt x="700210" y="1663403"/>
                </a:lnTo>
                <a:lnTo>
                  <a:pt x="3162" y="31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8" name="任意多边形: 形状 7"/>
          <p:cNvSpPr/>
          <p:nvPr>
            <p:custDataLst>
              <p:tags r:id="rId5"/>
            </p:custDataLst>
          </p:nvPr>
        </p:nvSpPr>
        <p:spPr>
          <a:xfrm flipH="1">
            <a:off x="421557" y="4528185"/>
            <a:ext cx="2071597" cy="2097405"/>
          </a:xfrm>
          <a:custGeom>
            <a:avLst/>
            <a:gdLst>
              <a:gd name="connsiteX0" fmla="*/ 2075295 w 2072133"/>
              <a:gd name="connsiteY0" fmla="*/ 123561 h 2097480"/>
              <a:gd name="connsiteX1" fmla="*/ 883977 w 2072133"/>
              <a:gd name="connsiteY1" fmla="*/ 2100642 h 2097480"/>
              <a:gd name="connsiteX2" fmla="*/ 3162 w 2072133"/>
              <a:gd name="connsiteY2" fmla="*/ 3162 h 2097480"/>
            </a:gdLst>
            <a:ahLst/>
            <a:cxnLst>
              <a:cxn ang="0">
                <a:pos x="connsiteX0" y="connsiteY0"/>
              </a:cxn>
              <a:cxn ang="0">
                <a:pos x="connsiteX1" y="connsiteY1"/>
              </a:cxn>
              <a:cxn ang="0">
                <a:pos x="connsiteX2" y="connsiteY2"/>
              </a:cxn>
            </a:cxnLst>
            <a:rect l="l" t="t" r="r" b="b"/>
            <a:pathLst>
              <a:path w="2072133" h="2097480">
                <a:moveTo>
                  <a:pt x="2075295" y="123561"/>
                </a:moveTo>
                <a:lnTo>
                  <a:pt x="883977" y="2100642"/>
                </a:lnTo>
                <a:lnTo>
                  <a:pt x="3162" y="31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9" name="任意多边形: 形状 8"/>
          <p:cNvSpPr/>
          <p:nvPr>
            <p:custDataLst>
              <p:tags r:id="rId6"/>
            </p:custDataLst>
          </p:nvPr>
        </p:nvSpPr>
        <p:spPr>
          <a:xfrm flipH="1">
            <a:off x="-3174" y="4319270"/>
            <a:ext cx="2983913" cy="2528570"/>
          </a:xfrm>
          <a:custGeom>
            <a:avLst/>
            <a:gdLst>
              <a:gd name="connsiteX0" fmla="*/ 2987794 w 2984632"/>
              <a:gd name="connsiteY0" fmla="*/ 2531544 h 2528382"/>
              <a:gd name="connsiteX1" fmla="*/ 3162 w 2984632"/>
              <a:gd name="connsiteY1" fmla="*/ 2531544 h 2528382"/>
              <a:gd name="connsiteX2" fmla="*/ 2987794 w 2984632"/>
              <a:gd name="connsiteY2" fmla="*/ 3162 h 2528382"/>
            </a:gdLst>
            <a:ahLst/>
            <a:cxnLst>
              <a:cxn ang="0">
                <a:pos x="connsiteX0" y="connsiteY0"/>
              </a:cxn>
              <a:cxn ang="0">
                <a:pos x="connsiteX1" y="connsiteY1"/>
              </a:cxn>
              <a:cxn ang="0">
                <a:pos x="connsiteX2" y="connsiteY2"/>
              </a:cxn>
            </a:cxnLst>
            <a:rect l="l" t="t" r="r" b="b"/>
            <a:pathLst>
              <a:path w="2984632" h="2528382">
                <a:moveTo>
                  <a:pt x="2987794" y="2531544"/>
                </a:moveTo>
                <a:lnTo>
                  <a:pt x="3162" y="2531544"/>
                </a:lnTo>
                <a:lnTo>
                  <a:pt x="2987794" y="3162"/>
                </a:lnTo>
                <a:close/>
              </a:path>
            </a:pathLst>
          </a:custGeom>
          <a:solidFill>
            <a:schemeClr val="accent2">
              <a:alpha val="80000"/>
            </a:schemeClr>
          </a:solidFill>
          <a:ln w="6337" cap="flat">
            <a:noFill/>
            <a:prstDash val="solid"/>
            <a:miter/>
          </a:ln>
        </p:spPr>
        <p:txBody>
          <a:bodyPr rtlCol="0" anchor="ctr"/>
          <a:lstStyle/>
          <a:p>
            <a:endParaRPr lang="zh-CN" altLang="en-US"/>
          </a:p>
        </p:txBody>
      </p:sp>
      <p:sp>
        <p:nvSpPr>
          <p:cNvPr id="10" name="任意多边形: 形状 9"/>
          <p:cNvSpPr/>
          <p:nvPr>
            <p:custDataLst>
              <p:tags r:id="rId7"/>
            </p:custDataLst>
          </p:nvPr>
        </p:nvSpPr>
        <p:spPr>
          <a:xfrm flipH="1">
            <a:off x="2512835" y="4528185"/>
            <a:ext cx="1907165" cy="2319020"/>
          </a:xfrm>
          <a:custGeom>
            <a:avLst/>
            <a:gdLst>
              <a:gd name="connsiteX0" fmla="*/ 327606 w 1907376"/>
              <a:gd name="connsiteY0" fmla="*/ 2322430 h 2319268"/>
              <a:gd name="connsiteX1" fmla="*/ 1906736 w 1907376"/>
              <a:gd name="connsiteY1" fmla="*/ 2322430 h 2319268"/>
              <a:gd name="connsiteX2" fmla="*/ 333309 w 1907376"/>
              <a:gd name="connsiteY2" fmla="*/ 3162 h 2319268"/>
              <a:gd name="connsiteX3" fmla="*/ 3162 w 1907376"/>
              <a:gd name="connsiteY3" fmla="*/ 1876953 h 2319268"/>
              <a:gd name="connsiteX4" fmla="*/ 795895 w 1907376"/>
              <a:gd name="connsiteY4" fmla="*/ 1923212 h 2319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376" h="2319268">
                <a:moveTo>
                  <a:pt x="327606" y="2322430"/>
                </a:moveTo>
                <a:lnTo>
                  <a:pt x="1906736" y="2322430"/>
                </a:lnTo>
                <a:lnTo>
                  <a:pt x="333309" y="3162"/>
                </a:lnTo>
                <a:lnTo>
                  <a:pt x="3162" y="1876953"/>
                </a:lnTo>
                <a:lnTo>
                  <a:pt x="795895" y="1923212"/>
                </a:lnTo>
                <a:close/>
              </a:path>
            </a:pathLst>
          </a:custGeom>
          <a:solidFill>
            <a:schemeClr val="accent1">
              <a:lumMod val="60000"/>
              <a:lumOff val="40000"/>
              <a:alpha val="39000"/>
            </a:schemeClr>
          </a:solidFill>
          <a:ln w="6337" cap="flat">
            <a:noFill/>
            <a:prstDash val="solid"/>
            <a:miter/>
          </a:ln>
        </p:spPr>
        <p:txBody>
          <a:bodyPr rtlCol="0" anchor="ctr"/>
          <a:lstStyle/>
          <a:p>
            <a:endParaRPr lang="zh-CN" altLang="en-US"/>
          </a:p>
        </p:txBody>
      </p:sp>
      <p:sp>
        <p:nvSpPr>
          <p:cNvPr id="11" name="任意多边形: 形状 10"/>
          <p:cNvSpPr/>
          <p:nvPr>
            <p:custDataLst>
              <p:tags r:id="rId8"/>
            </p:custDataLst>
          </p:nvPr>
        </p:nvSpPr>
        <p:spPr>
          <a:xfrm flipH="1">
            <a:off x="3625136" y="6327775"/>
            <a:ext cx="2135085" cy="519430"/>
          </a:xfrm>
          <a:custGeom>
            <a:avLst/>
            <a:gdLst>
              <a:gd name="connsiteX0" fmla="*/ 1344029 w 2135501"/>
              <a:gd name="connsiteY0" fmla="*/ 77302 h 519617"/>
              <a:gd name="connsiteX1" fmla="*/ 64629 w 2135501"/>
              <a:gd name="connsiteY1" fmla="*/ 3162 h 519617"/>
              <a:gd name="connsiteX2" fmla="*/ 3162 w 2135501"/>
              <a:gd name="connsiteY2" fmla="*/ 522779 h 519617"/>
              <a:gd name="connsiteX3" fmla="*/ 1266086 w 2135501"/>
              <a:gd name="connsiteY3" fmla="*/ 522779 h 519617"/>
              <a:gd name="connsiteX4" fmla="*/ 1668472 w 2135501"/>
              <a:gd name="connsiteY4" fmla="*/ 522779 h 519617"/>
              <a:gd name="connsiteX5" fmla="*/ 2136762 w 2135501"/>
              <a:gd name="connsiteY5" fmla="*/ 123561 h 51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501" h="519617">
                <a:moveTo>
                  <a:pt x="1344029" y="77302"/>
                </a:moveTo>
                <a:lnTo>
                  <a:pt x="64629" y="3162"/>
                </a:lnTo>
                <a:lnTo>
                  <a:pt x="3162" y="522779"/>
                </a:lnTo>
                <a:lnTo>
                  <a:pt x="1266086" y="522779"/>
                </a:lnTo>
                <a:lnTo>
                  <a:pt x="1668472" y="522779"/>
                </a:lnTo>
                <a:lnTo>
                  <a:pt x="2136762" y="123561"/>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12" name="任意多边形: 形状 11"/>
          <p:cNvSpPr/>
          <p:nvPr>
            <p:custDataLst>
              <p:tags r:id="rId9"/>
            </p:custDataLst>
          </p:nvPr>
        </p:nvSpPr>
        <p:spPr>
          <a:xfrm flipH="1">
            <a:off x="-3174" y="3810"/>
            <a:ext cx="1881770" cy="2927350"/>
          </a:xfrm>
          <a:custGeom>
            <a:avLst/>
            <a:gdLst>
              <a:gd name="connsiteX0" fmla="*/ 908690 w 1882029"/>
              <a:gd name="connsiteY0" fmla="*/ 3162 h 2927600"/>
              <a:gd name="connsiteX1" fmla="*/ 518344 w 1882029"/>
              <a:gd name="connsiteY1" fmla="*/ 3162 h 2927600"/>
              <a:gd name="connsiteX2" fmla="*/ 3162 w 1882029"/>
              <a:gd name="connsiteY2" fmla="*/ 2930763 h 2927600"/>
              <a:gd name="connsiteX3" fmla="*/ 1885191 w 1882029"/>
              <a:gd name="connsiteY3" fmla="*/ 2208368 h 2927600"/>
              <a:gd name="connsiteX4" fmla="*/ 1885191 w 1882029"/>
              <a:gd name="connsiteY4" fmla="*/ 1442882 h 29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029" h="2927600">
                <a:moveTo>
                  <a:pt x="908690" y="3162"/>
                </a:moveTo>
                <a:lnTo>
                  <a:pt x="518344" y="3162"/>
                </a:lnTo>
                <a:lnTo>
                  <a:pt x="3162" y="2930763"/>
                </a:lnTo>
                <a:lnTo>
                  <a:pt x="1885191" y="2208368"/>
                </a:lnTo>
                <a:lnTo>
                  <a:pt x="1885191" y="1442882"/>
                </a:lnTo>
                <a:close/>
              </a:path>
            </a:pathLst>
          </a:custGeom>
          <a:solidFill>
            <a:schemeClr val="accent1">
              <a:lumMod val="60000"/>
              <a:lumOff val="40000"/>
              <a:alpha val="39000"/>
            </a:schemeClr>
          </a:solidFill>
          <a:ln w="6337" cap="flat">
            <a:noFill/>
            <a:prstDash val="solid"/>
            <a:miter/>
          </a:ln>
        </p:spPr>
        <p:txBody>
          <a:bodyPr rtlCol="0" anchor="ctr"/>
          <a:lstStyle/>
          <a:p>
            <a:endParaRPr lang="zh-CN" altLang="en-US"/>
          </a:p>
        </p:txBody>
      </p:sp>
      <p:sp>
        <p:nvSpPr>
          <p:cNvPr id="14" name="任意多边形: 形状 13"/>
          <p:cNvSpPr/>
          <p:nvPr>
            <p:custDataLst>
              <p:tags r:id="rId10"/>
            </p:custDataLst>
          </p:nvPr>
        </p:nvSpPr>
        <p:spPr>
          <a:xfrm flipH="1">
            <a:off x="10691295" y="3810"/>
            <a:ext cx="1495131" cy="2256155"/>
          </a:xfrm>
          <a:custGeom>
            <a:avLst/>
            <a:gdLst>
              <a:gd name="connsiteX0" fmla="*/ 1498646 w 1495484"/>
              <a:gd name="connsiteY0" fmla="*/ 3162 h 2255900"/>
              <a:gd name="connsiteX1" fmla="*/ 3162 w 1495484"/>
              <a:gd name="connsiteY1" fmla="*/ 3162 h 2255900"/>
              <a:gd name="connsiteX2" fmla="*/ 3162 w 1495484"/>
              <a:gd name="connsiteY2" fmla="*/ 1821823 h 2255900"/>
              <a:gd name="connsiteX3" fmla="*/ 814272 w 1495484"/>
              <a:gd name="connsiteY3" fmla="*/ 2259062 h 2255900"/>
            </a:gdLst>
            <a:ahLst/>
            <a:cxnLst>
              <a:cxn ang="0">
                <a:pos x="connsiteX0" y="connsiteY0"/>
              </a:cxn>
              <a:cxn ang="0">
                <a:pos x="connsiteX1" y="connsiteY1"/>
              </a:cxn>
              <a:cxn ang="0">
                <a:pos x="connsiteX2" y="connsiteY2"/>
              </a:cxn>
              <a:cxn ang="0">
                <a:pos x="connsiteX3" y="connsiteY3"/>
              </a:cxn>
            </a:cxnLst>
            <a:rect l="l" t="t" r="r" b="b"/>
            <a:pathLst>
              <a:path w="1495484" h="2255900">
                <a:moveTo>
                  <a:pt x="1498646" y="3162"/>
                </a:moveTo>
                <a:lnTo>
                  <a:pt x="3162" y="3162"/>
                </a:lnTo>
                <a:lnTo>
                  <a:pt x="3162" y="1821823"/>
                </a:lnTo>
                <a:lnTo>
                  <a:pt x="814272" y="22590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2" name="日期占位符 1"/>
          <p:cNvSpPr>
            <a:spLocks noGrp="1"/>
          </p:cNvSpPr>
          <p:nvPr>
            <p:ph type="dt" sz="half" idx="19"/>
            <p:custDataLst>
              <p:tags r:id="rId11"/>
            </p:custDataLst>
          </p:nvPr>
        </p:nvSpPr>
        <p:spPr/>
        <p:txBody>
          <a:bodyPr/>
          <a:lstStyle/>
          <a:p>
            <a:fld id="{760FBDFE-C587-4B4C-A407-44438C67B59E}" type="datetimeFigureOut">
              <a:rPr lang="zh-CN" altLang="en-US" smtClean="0"/>
              <a:t>2021/1/6</a:t>
            </a:fld>
            <a:endParaRPr lang="zh-CN" altLang="en-US" dirty="0"/>
          </a:p>
        </p:txBody>
      </p:sp>
      <p:sp>
        <p:nvSpPr>
          <p:cNvPr id="5" name="页脚占位符 4"/>
          <p:cNvSpPr>
            <a:spLocks noGrp="1"/>
          </p:cNvSpPr>
          <p:nvPr>
            <p:ph type="ftr" sz="quarter" idx="20"/>
            <p:custDataLst>
              <p:tags r:id="rId12"/>
            </p:custDataLst>
          </p:nvPr>
        </p:nvSpPr>
        <p:spPr/>
        <p:txBody>
          <a:bodyPr/>
          <a:lstStyle/>
          <a:p>
            <a:endParaRPr lang="zh-CN" altLang="en-US" dirty="0"/>
          </a:p>
        </p:txBody>
      </p:sp>
      <p:sp>
        <p:nvSpPr>
          <p:cNvPr id="17" name="灯片编号占位符 16"/>
          <p:cNvSpPr>
            <a:spLocks noGrp="1"/>
          </p:cNvSpPr>
          <p:nvPr>
            <p:ph type="sldNum" sz="quarter" idx="21"/>
            <p:custDataLst>
              <p:tags r:id="rId13"/>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62" y="2130426"/>
            <a:ext cx="10360501" cy="1470025"/>
          </a:xfrm>
        </p:spPr>
        <p:txBody>
          <a:bodyPr/>
          <a:lstStyle/>
          <a:p>
            <a:r>
              <a:rPr lang="zh-CN" altLang="en-US"/>
              <a:t>单击此处编辑母版标题样式</a:t>
            </a:r>
          </a:p>
        </p:txBody>
      </p:sp>
      <p:sp>
        <p:nvSpPr>
          <p:cNvPr id="3" name="副标题 2"/>
          <p:cNvSpPr>
            <a:spLocks noGrp="1"/>
          </p:cNvSpPr>
          <p:nvPr>
            <p:ph type="subTitle" idx="1"/>
          </p:nvPr>
        </p:nvSpPr>
        <p:spPr>
          <a:xfrm>
            <a:off x="1828324" y="3886200"/>
            <a:ext cx="853217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513185CA-7C93-496C-BE89-F5D28ED9C4F5}" type="datetimeFigureOut">
              <a:rPr lang="zh-CN" altLang="en-US"/>
              <a:pPr>
                <a:defRPr/>
              </a:pPr>
              <a:t>2021/1/6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7FF7C12-F464-4319-ACEC-9E839539213F}" type="slidenum">
              <a:rPr lang="zh-CN" altLang="en-US"/>
              <a:pPr>
                <a:defRPr/>
              </a:pPr>
              <a:t>‹#›</a:t>
            </a:fld>
            <a:endParaRPr lang="en-US" altLang="zh-CN"/>
          </a:p>
        </p:txBody>
      </p:sp>
    </p:spTree>
    <p:extLst>
      <p:ext uri="{BB962C8B-B14F-4D97-AF65-F5344CB8AC3E}">
        <p14:creationId xmlns:p14="http://schemas.microsoft.com/office/powerpoint/2010/main" val="1481818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AB8F4D48-93B5-4D43-A020-78DF192A29A8}" type="datetimeFigureOut">
              <a:rPr lang="zh-CN" altLang="en-US"/>
              <a:pPr>
                <a:defRPr/>
              </a:pPr>
              <a:t>2021/1/6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C88D941-9900-45C4-A784-199586EC5812}" type="slidenum">
              <a:rPr lang="zh-CN" altLang="en-US"/>
              <a:pPr>
                <a:defRPr/>
              </a:pPr>
              <a:t>‹#›</a:t>
            </a:fld>
            <a:endParaRPr lang="en-US" altLang="zh-CN"/>
          </a:p>
        </p:txBody>
      </p:sp>
    </p:spTree>
    <p:extLst>
      <p:ext uri="{BB962C8B-B14F-4D97-AF65-F5344CB8AC3E}">
        <p14:creationId xmlns:p14="http://schemas.microsoft.com/office/powerpoint/2010/main" val="1338879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833" y="4406901"/>
            <a:ext cx="1036050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833" y="2906713"/>
            <a:ext cx="10360501"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38FE7B96-01D8-4265-947F-E53755254DFD}" type="datetimeFigureOut">
              <a:rPr lang="zh-CN" altLang="en-US"/>
              <a:pPr>
                <a:defRPr/>
              </a:pPr>
              <a:t>2021/1/6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F8A2114-DBC5-40A5-8E24-2FCD950053D5}" type="slidenum">
              <a:rPr lang="zh-CN" altLang="en-US"/>
              <a:pPr>
                <a:defRPr/>
              </a:pPr>
              <a:t>‹#›</a:t>
            </a:fld>
            <a:endParaRPr lang="en-US" altLang="zh-CN"/>
          </a:p>
        </p:txBody>
      </p:sp>
    </p:spTree>
    <p:extLst>
      <p:ext uri="{BB962C8B-B14F-4D97-AF65-F5344CB8AC3E}">
        <p14:creationId xmlns:p14="http://schemas.microsoft.com/office/powerpoint/2010/main" val="20342702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B8C4739C-B62A-4834-83F6-600A40FE43B3}" type="datetimeFigureOut">
              <a:rPr lang="zh-CN" altLang="en-US"/>
              <a:pPr>
                <a:defRPr/>
              </a:pPr>
              <a:t>2021/1/6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B41C5C6-3A6E-4CCF-8CCC-BF22E0301511}" type="slidenum">
              <a:rPr lang="zh-CN" altLang="en-US"/>
              <a:pPr>
                <a:defRPr/>
              </a:pPr>
              <a:t>‹#›</a:t>
            </a:fld>
            <a:endParaRPr lang="en-US" altLang="zh-CN"/>
          </a:p>
        </p:txBody>
      </p:sp>
    </p:spTree>
    <p:extLst>
      <p:ext uri="{BB962C8B-B14F-4D97-AF65-F5344CB8AC3E}">
        <p14:creationId xmlns:p14="http://schemas.microsoft.com/office/powerpoint/2010/main" val="198163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8"/>
            <a:ext cx="1096994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3492B531-7916-4BBC-BFCF-D45A3E402C0D}" type="datetimeFigureOut">
              <a:rPr lang="zh-CN" altLang="en-US"/>
              <a:pPr>
                <a:defRPr/>
              </a:pPr>
              <a:t>2021/1/6</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424216F-4F77-4F1F-9D86-BD42A65C3F58}" type="slidenum">
              <a:rPr lang="zh-CN" altLang="en-US"/>
              <a:pPr>
                <a:defRPr/>
              </a:pPr>
              <a:t>‹#›</a:t>
            </a:fld>
            <a:endParaRPr lang="en-US" altLang="zh-CN"/>
          </a:p>
        </p:txBody>
      </p:sp>
    </p:spTree>
    <p:extLst>
      <p:ext uri="{BB962C8B-B14F-4D97-AF65-F5344CB8AC3E}">
        <p14:creationId xmlns:p14="http://schemas.microsoft.com/office/powerpoint/2010/main" val="2711468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747FC6F5-D07C-4F79-B728-3E54FAC5E772}" type="datetimeFigureOut">
              <a:rPr lang="zh-CN" altLang="en-US"/>
              <a:pPr>
                <a:defRPr/>
              </a:pPr>
              <a:t>2021/1/6</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2EF6EE7-79FF-4F64-8246-8B0ACD4CF88A}" type="slidenum">
              <a:rPr lang="zh-CN" altLang="en-US"/>
              <a:pPr>
                <a:defRPr/>
              </a:pPr>
              <a:t>‹#›</a:t>
            </a:fld>
            <a:endParaRPr lang="en-US" altLang="zh-CN"/>
          </a:p>
        </p:txBody>
      </p:sp>
    </p:spTree>
    <p:extLst>
      <p:ext uri="{BB962C8B-B14F-4D97-AF65-F5344CB8AC3E}">
        <p14:creationId xmlns:p14="http://schemas.microsoft.com/office/powerpoint/2010/main" val="2627367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AE9C199-A0A9-4B05-8430-BC8F13D8261D}" type="datetimeFigureOut">
              <a:rPr lang="zh-CN" altLang="en-US"/>
              <a:pPr>
                <a:defRPr/>
              </a:pPr>
              <a:t>2021/1/6</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44193ED-0C39-427D-B2A7-80A65D318EFF}" type="slidenum">
              <a:rPr lang="zh-CN" altLang="en-US"/>
              <a:pPr>
                <a:defRPr/>
              </a:pPr>
              <a:t>‹#›</a:t>
            </a:fld>
            <a:endParaRPr lang="en-US" altLang="zh-CN"/>
          </a:p>
        </p:txBody>
      </p:sp>
    </p:spTree>
    <p:extLst>
      <p:ext uri="{BB962C8B-B14F-4D97-AF65-F5344CB8AC3E}">
        <p14:creationId xmlns:p14="http://schemas.microsoft.com/office/powerpoint/2010/main" val="278559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686" y="1709738"/>
            <a:ext cx="1051353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686" y="4589463"/>
            <a:ext cx="1051353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42" y="273050"/>
            <a:ext cx="401003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FA233204-6940-4C58-8175-F13F1424F2AA}" type="datetimeFigureOut">
              <a:rPr lang="zh-CN" altLang="en-US"/>
              <a:pPr>
                <a:defRPr/>
              </a:pPr>
              <a:t>2021/1/6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7402AB1-3D2E-4D70-AE55-015D6200ACDA}" type="slidenum">
              <a:rPr lang="zh-CN" altLang="en-US"/>
              <a:pPr>
                <a:defRPr/>
              </a:pPr>
              <a:t>‹#›</a:t>
            </a:fld>
            <a:endParaRPr lang="en-US" altLang="zh-CN"/>
          </a:p>
        </p:txBody>
      </p:sp>
    </p:spTree>
    <p:extLst>
      <p:ext uri="{BB962C8B-B14F-4D97-AF65-F5344CB8AC3E}">
        <p14:creationId xmlns:p14="http://schemas.microsoft.com/office/powerpoint/2010/main" val="2920604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095" y="4800600"/>
            <a:ext cx="731329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BC862C9E-26D0-4E0C-9F12-8E76C03465E8}" type="datetimeFigureOut">
              <a:rPr lang="zh-CN" altLang="en-US"/>
              <a:pPr>
                <a:defRPr/>
              </a:pPr>
              <a:t>2021/1/6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F7B412D-74EC-44CE-9E0F-F2419D33DFEF}" type="slidenum">
              <a:rPr lang="zh-CN" altLang="en-US"/>
              <a:pPr>
                <a:defRPr/>
              </a:pPr>
              <a:t>‹#›</a:t>
            </a:fld>
            <a:endParaRPr lang="en-US" altLang="zh-CN"/>
          </a:p>
        </p:txBody>
      </p:sp>
    </p:spTree>
    <p:extLst>
      <p:ext uri="{BB962C8B-B14F-4D97-AF65-F5344CB8AC3E}">
        <p14:creationId xmlns:p14="http://schemas.microsoft.com/office/powerpoint/2010/main" val="3035765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27509E39-D6D7-4147-B5F7-27A899CDEA8C}" type="datetimeFigureOut">
              <a:rPr lang="zh-CN" altLang="en-US"/>
              <a:pPr>
                <a:defRPr/>
              </a:pPr>
              <a:t>2021/1/6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B5D5353-F58B-4813-8FF0-66FCF717DF87}" type="slidenum">
              <a:rPr lang="zh-CN" altLang="en-US"/>
              <a:pPr>
                <a:defRPr/>
              </a:pPr>
              <a:t>‹#›</a:t>
            </a:fld>
            <a:endParaRPr lang="en-US" altLang="zh-CN"/>
          </a:p>
        </p:txBody>
      </p:sp>
    </p:spTree>
    <p:extLst>
      <p:ext uri="{BB962C8B-B14F-4D97-AF65-F5344CB8AC3E}">
        <p14:creationId xmlns:p14="http://schemas.microsoft.com/office/powerpoint/2010/main" val="40457959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9595" y="260351"/>
            <a:ext cx="2744602" cy="58658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442" y="260351"/>
            <a:ext cx="8037006" cy="58658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CDEBF96D-D50E-448E-9608-08A9A8EDA6B5}" type="datetimeFigureOut">
              <a:rPr lang="zh-CN" altLang="en-US"/>
              <a:pPr>
                <a:defRPr/>
              </a:pPr>
              <a:t>2021/1/6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5DCE47D-2301-436F-A7FA-C82503744564}" type="slidenum">
              <a:rPr lang="zh-CN" altLang="en-US"/>
              <a:pPr>
                <a:defRPr/>
              </a:pPr>
              <a:t>‹#›</a:t>
            </a:fld>
            <a:endParaRPr lang="en-US" altLang="zh-CN"/>
          </a:p>
        </p:txBody>
      </p:sp>
    </p:spTree>
    <p:extLst>
      <p:ext uri="{BB962C8B-B14F-4D97-AF65-F5344CB8AC3E}">
        <p14:creationId xmlns:p14="http://schemas.microsoft.com/office/powerpoint/2010/main" val="3868627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35" y="1825625"/>
            <a:ext cx="518058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0985" y="1825625"/>
            <a:ext cx="518058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23" y="365125"/>
            <a:ext cx="10513530" cy="1325563"/>
          </a:xfrm>
        </p:spPr>
        <p:txBody>
          <a:bodyPr/>
          <a:lstStyle/>
          <a:p>
            <a:r>
              <a:rPr lang="zh-CN" altLang="en-US"/>
              <a:t>单击此处编辑母版标题样式</a:t>
            </a:r>
          </a:p>
        </p:txBody>
      </p:sp>
      <p:sp>
        <p:nvSpPr>
          <p:cNvPr id="3" name="文本占位符 2"/>
          <p:cNvSpPr>
            <a:spLocks noGrp="1"/>
          </p:cNvSpPr>
          <p:nvPr>
            <p:ph type="body" idx="1"/>
          </p:nvPr>
        </p:nvSpPr>
        <p:spPr>
          <a:xfrm>
            <a:off x="839623" y="1681163"/>
            <a:ext cx="51567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623" y="2505075"/>
            <a:ext cx="515677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0985" y="1681163"/>
            <a:ext cx="518216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0985" y="2505075"/>
            <a:ext cx="518216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23" y="457200"/>
            <a:ext cx="393146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168" y="987425"/>
            <a:ext cx="617098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23" y="2057400"/>
            <a:ext cx="393146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23" y="457200"/>
            <a:ext cx="393146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168" y="987425"/>
            <a:ext cx="617098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23" y="2057400"/>
            <a:ext cx="393146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35" y="365125"/>
            <a:ext cx="1051353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35" y="1825625"/>
            <a:ext cx="1051353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35" y="6356350"/>
            <a:ext cx="274266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3"/>
          </p:nvPr>
        </p:nvSpPr>
        <p:spPr>
          <a:xfrm>
            <a:off x="4037805" y="6356350"/>
            <a:ext cx="411399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8905" y="6356350"/>
            <a:ext cx="274266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750" y="443230"/>
            <a:ext cx="10850101" cy="441964"/>
          </a:xfrm>
          <a:prstGeom prst="rect">
            <a:avLst/>
          </a:prstGeom>
        </p:spPr>
        <p:txBody>
          <a:bodyPr vert="horz" lIns="90000" tIns="46800" rIns="90000" bIns="468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750" y="952508"/>
            <a:ext cx="10850101" cy="538890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569" y="6349833"/>
            <a:ext cx="2699469"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2021/1/6</a:t>
            </a:fld>
            <a:endParaRPr lang="zh-CN" altLang="en-US"/>
          </a:p>
        </p:txBody>
      </p:sp>
      <p:sp>
        <p:nvSpPr>
          <p:cNvPr id="5" name="页脚占位符 4"/>
          <p:cNvSpPr>
            <a:spLocks noGrp="1"/>
          </p:cNvSpPr>
          <p:nvPr>
            <p:ph type="ftr" sz="quarter" idx="3"/>
            <p:custDataLst>
              <p:tags r:id="rId16"/>
            </p:custDataLst>
          </p:nvPr>
        </p:nvSpPr>
        <p:spPr>
          <a:xfrm>
            <a:off x="4115190" y="6349833"/>
            <a:ext cx="3959221"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08905" y="6349833"/>
            <a:ext cx="2699469"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wipe/>
  </p:transition>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24254" y="260350"/>
            <a:ext cx="1096994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609441" y="1600201"/>
            <a:ext cx="109699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33476" name="Rectangle 4"/>
          <p:cNvSpPr>
            <a:spLocks noGrp="1" noChangeArrowheads="1"/>
          </p:cNvSpPr>
          <p:nvPr>
            <p:ph type="dt" sz="half" idx="2"/>
          </p:nvPr>
        </p:nvSpPr>
        <p:spPr bwMode="auto">
          <a:xfrm>
            <a:off x="609441" y="6245225"/>
            <a:ext cx="2844059"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Arial" pitchFamily="34" charset="0"/>
                <a:ea typeface="宋体" pitchFamily="2" charset="-122"/>
              </a:defRPr>
            </a:lvl1pPr>
          </a:lstStyle>
          <a:p>
            <a:pPr fontAlgn="base">
              <a:spcBef>
                <a:spcPct val="0"/>
              </a:spcBef>
              <a:spcAft>
                <a:spcPct val="0"/>
              </a:spcAft>
              <a:defRPr/>
            </a:pPr>
            <a:fld id="{47A829F6-8263-4647-BF07-FCF16962D4CA}" type="datetimeFigureOut">
              <a:rPr lang="zh-CN" altLang="en-US"/>
              <a:pPr fontAlgn="base">
                <a:spcBef>
                  <a:spcPct val="0"/>
                </a:spcBef>
                <a:spcAft>
                  <a:spcPct val="0"/>
                </a:spcAft>
                <a:defRPr/>
              </a:pPr>
              <a:t>2021/1/6</a:t>
            </a:fld>
            <a:endParaRPr lang="en-US" altLang="zh-CN"/>
          </a:p>
        </p:txBody>
      </p:sp>
      <p:sp>
        <p:nvSpPr>
          <p:cNvPr id="233477" name="Rectangle 5"/>
          <p:cNvSpPr>
            <a:spLocks noGrp="1" noChangeArrowheads="1"/>
          </p:cNvSpPr>
          <p:nvPr>
            <p:ph type="ftr" sz="quarter" idx="3"/>
          </p:nvPr>
        </p:nvSpPr>
        <p:spPr bwMode="auto">
          <a:xfrm>
            <a:off x="4164515" y="6245225"/>
            <a:ext cx="385979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pitchFamily="34" charset="0"/>
                <a:ea typeface="宋体" pitchFamily="2" charset="-122"/>
              </a:defRPr>
            </a:lvl1pPr>
          </a:lstStyle>
          <a:p>
            <a:pPr fontAlgn="base">
              <a:spcBef>
                <a:spcPct val="0"/>
              </a:spcBef>
              <a:spcAft>
                <a:spcPct val="0"/>
              </a:spcAft>
              <a:defRPr/>
            </a:pPr>
            <a:endParaRPr lang="en-US" altLang="zh-CN"/>
          </a:p>
        </p:txBody>
      </p:sp>
      <p:sp>
        <p:nvSpPr>
          <p:cNvPr id="233478" name="Rectangle 6"/>
          <p:cNvSpPr>
            <a:spLocks noGrp="1" noChangeArrowheads="1"/>
          </p:cNvSpPr>
          <p:nvPr>
            <p:ph type="sldNum" sz="quarter" idx="4"/>
          </p:nvPr>
        </p:nvSpPr>
        <p:spPr bwMode="auto">
          <a:xfrm>
            <a:off x="8735325" y="6245225"/>
            <a:ext cx="2844059"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pitchFamily="34" charset="0"/>
                <a:ea typeface="宋体" pitchFamily="2" charset="-122"/>
              </a:defRPr>
            </a:lvl1pPr>
          </a:lstStyle>
          <a:p>
            <a:pPr fontAlgn="base">
              <a:spcBef>
                <a:spcPct val="0"/>
              </a:spcBef>
              <a:spcAft>
                <a:spcPct val="0"/>
              </a:spcAft>
              <a:defRPr/>
            </a:pPr>
            <a:fld id="{B4EE5467-9C86-40CC-8C56-7EC01A403708}" type="slidenum">
              <a:rPr lang="zh-CN" altLang="en-US"/>
              <a:pPr fontAlgn="base">
                <a:spcBef>
                  <a:spcPct val="0"/>
                </a:spcBef>
                <a:spcAft>
                  <a:spcPct val="0"/>
                </a:spcAft>
                <a:defRPr/>
              </a:pPr>
              <a:t>‹#›</a:t>
            </a:fld>
            <a:endParaRPr lang="en-US" altLang="zh-CN"/>
          </a:p>
        </p:txBody>
      </p:sp>
      <p:sp>
        <p:nvSpPr>
          <p:cNvPr id="1031" name="Rectangle 8"/>
          <p:cNvSpPr>
            <a:spLocks noChangeArrowheads="1"/>
          </p:cNvSpPr>
          <p:nvPr userDrawn="1"/>
        </p:nvSpPr>
        <p:spPr bwMode="auto">
          <a:xfrm>
            <a:off x="239122" y="260350"/>
            <a:ext cx="1194970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defRPr/>
            </a:pPr>
            <a:endParaRPr kumimoji="1" lang="zh-CN" altLang="en-US" sz="4000">
              <a:solidFill>
                <a:srgbClr val="FFFF00"/>
              </a:solidFill>
              <a:latin typeface="Times New Roman" pitchFamily="18" charset="0"/>
              <a:ea typeface="华文新魏" pitchFamily="2" charset="-122"/>
            </a:endParaRPr>
          </a:p>
        </p:txBody>
      </p:sp>
      <p:sp>
        <p:nvSpPr>
          <p:cNvPr id="2056" name="Line 9"/>
          <p:cNvSpPr>
            <a:spLocks noChangeShapeType="1"/>
          </p:cNvSpPr>
          <p:nvPr userDrawn="1"/>
        </p:nvSpPr>
        <p:spPr bwMode="auto">
          <a:xfrm>
            <a:off x="1007271" y="981075"/>
            <a:ext cx="10749866" cy="0"/>
          </a:xfrm>
          <a:prstGeom prst="line">
            <a:avLst/>
          </a:prstGeom>
          <a:noFill/>
          <a:ln w="28575">
            <a:solidFill>
              <a:srgbClr val="DE6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00"/>
              </a:solidFill>
              <a:latin typeface="Tahoma" pitchFamily="34" charset="0"/>
            </a:endParaRPr>
          </a:p>
        </p:txBody>
      </p:sp>
    </p:spTree>
    <p:extLst>
      <p:ext uri="{BB962C8B-B14F-4D97-AF65-F5344CB8AC3E}">
        <p14:creationId xmlns:p14="http://schemas.microsoft.com/office/powerpoint/2010/main" val="6473056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7.xml"/><Relationship Id="rId1" Type="http://schemas.openxmlformats.org/officeDocument/2006/relationships/tags" Target="../tags/tag130.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slideLayout" Target="../slideLayouts/slideLayout17.xml"/><Relationship Id="rId1" Type="http://schemas.openxmlformats.org/officeDocument/2006/relationships/tags" Target="../tags/tag13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3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7.xml"/><Relationship Id="rId1" Type="http://schemas.openxmlformats.org/officeDocument/2006/relationships/tags" Target="../tags/tag133.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3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7.xml"/><Relationship Id="rId1" Type="http://schemas.openxmlformats.org/officeDocument/2006/relationships/tags" Target="../tags/tag13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7.xml"/><Relationship Id="rId1" Type="http://schemas.openxmlformats.org/officeDocument/2006/relationships/tags" Target="../tags/tag13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7.xml"/><Relationship Id="rId1" Type="http://schemas.openxmlformats.org/officeDocument/2006/relationships/tags" Target="../tags/tag13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7.xml"/><Relationship Id="rId1" Type="http://schemas.openxmlformats.org/officeDocument/2006/relationships/tags" Target="../tags/tag138.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7.xml"/><Relationship Id="rId1" Type="http://schemas.openxmlformats.org/officeDocument/2006/relationships/tags" Target="../tags/tag139.xml"/><Relationship Id="rId5" Type="http://schemas.openxmlformats.org/officeDocument/2006/relationships/image" Target="../media/image24.jpeg"/><Relationship Id="rId4" Type="http://schemas.openxmlformats.org/officeDocument/2006/relationships/image" Target="NULL"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2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7.xml"/><Relationship Id="rId1" Type="http://schemas.openxmlformats.org/officeDocument/2006/relationships/tags" Target="../tags/tag14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slideLayout" Target="../slideLayouts/slideLayout17.xml"/><Relationship Id="rId1" Type="http://schemas.openxmlformats.org/officeDocument/2006/relationships/tags" Target="../tags/tag14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17.xml"/><Relationship Id="rId1" Type="http://schemas.openxmlformats.org/officeDocument/2006/relationships/tags" Target="../tags/tag142.xml"/><Relationship Id="rId5" Type="http://schemas.openxmlformats.org/officeDocument/2006/relationships/image" Target="../media/image33.jpeg"/><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slideLayout" Target="../slideLayouts/slideLayout17.xml"/><Relationship Id="rId1" Type="http://schemas.openxmlformats.org/officeDocument/2006/relationships/tags" Target="../tags/tag14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7.xml"/><Relationship Id="rId1" Type="http://schemas.openxmlformats.org/officeDocument/2006/relationships/tags" Target="../tags/tag14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7.xml"/><Relationship Id="rId1" Type="http://schemas.openxmlformats.org/officeDocument/2006/relationships/tags" Target="../tags/tag145.xml"/></Relationships>
</file>

<file path=ppt/slides/_rels/slide2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1.png"/><Relationship Id="rId1" Type="http://schemas.openxmlformats.org/officeDocument/2006/relationships/slideLayout" Target="../slideLayouts/slideLayout29.xml"/><Relationship Id="rId4" Type="http://schemas.openxmlformats.org/officeDocument/2006/relationships/hyperlink" Target="&#26816;&#27979;&#25216;&#26415;&#21160;&#30011;/&#20809;&#30721;&#30424;&#27979;&#37327;&#36716;&#36895;.sw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4.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wmf"/><Relationship Id="rId2" Type="http://schemas.openxmlformats.org/officeDocument/2006/relationships/slideLayout" Target="../slideLayouts/slideLayout17.xml"/><Relationship Id="rId1" Type="http://schemas.openxmlformats.org/officeDocument/2006/relationships/tags" Target="../tags/tag123.xml"/><Relationship Id="rId6" Type="http://schemas.openxmlformats.org/officeDocument/2006/relationships/oleObject" Target="../embeddings/oleObject2.bin"/><Relationship Id="rId5" Type="http://schemas.openxmlformats.org/officeDocument/2006/relationships/image" Target="../media/image2.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7.xml"/><Relationship Id="rId1" Type="http://schemas.openxmlformats.org/officeDocument/2006/relationships/tags" Target="../tags/tag14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7.xml"/><Relationship Id="rId1" Type="http://schemas.openxmlformats.org/officeDocument/2006/relationships/tags" Target="../tags/tag14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7.xml"/><Relationship Id="rId1" Type="http://schemas.openxmlformats.org/officeDocument/2006/relationships/tags" Target="../tags/tag148.xml"/><Relationship Id="rId5" Type="http://schemas.openxmlformats.org/officeDocument/2006/relationships/image" Target="../media/image48.emf"/><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slideLayout" Target="../slideLayouts/slideLayout17.xml"/><Relationship Id="rId1" Type="http://schemas.openxmlformats.org/officeDocument/2006/relationships/tags" Target="../tags/tag149.xml"/></Relationships>
</file>

<file path=ppt/slides/_rels/slide3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slideLayout" Target="../slideLayouts/slideLayout17.xml"/><Relationship Id="rId1" Type="http://schemas.openxmlformats.org/officeDocument/2006/relationships/tags" Target="../tags/tag150.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17.xml"/><Relationship Id="rId1" Type="http://schemas.openxmlformats.org/officeDocument/2006/relationships/tags" Target="../tags/tag151.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17.xml"/><Relationship Id="rId1" Type="http://schemas.openxmlformats.org/officeDocument/2006/relationships/tags" Target="../tags/tag152.xml"/><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57.wmf"/><Relationship Id="rId2" Type="http://schemas.openxmlformats.org/officeDocument/2006/relationships/slideLayout" Target="../slideLayouts/slideLayout17.xml"/><Relationship Id="rId16" Type="http://schemas.openxmlformats.org/officeDocument/2006/relationships/image" Target="../media/image59.wmf"/><Relationship Id="rId1" Type="http://schemas.openxmlformats.org/officeDocument/2006/relationships/tags" Target="../tags/tag153.xml"/><Relationship Id="rId6" Type="http://schemas.openxmlformats.org/officeDocument/2006/relationships/image" Target="../media/image54.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7.bin"/><Relationship Id="rId14" Type="http://schemas.openxmlformats.org/officeDocument/2006/relationships/image" Target="../media/image58.wmf"/></Relationships>
</file>

<file path=ppt/slides/_rels/slide38.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17.xml"/><Relationship Id="rId1" Type="http://schemas.openxmlformats.org/officeDocument/2006/relationships/tags" Target="../tags/tag154.xml"/><Relationship Id="rId6" Type="http://schemas.openxmlformats.org/officeDocument/2006/relationships/image" Target="../media/image61.wmf"/><Relationship Id="rId5" Type="http://schemas.openxmlformats.org/officeDocument/2006/relationships/oleObject" Target="../embeddings/oleObject12.bin"/><Relationship Id="rId10" Type="http://schemas.openxmlformats.org/officeDocument/2006/relationships/image" Target="../media/image62.wmf"/><Relationship Id="rId4" Type="http://schemas.openxmlformats.org/officeDocument/2006/relationships/image" Target="../media/image60.wmf"/><Relationship Id="rId9" Type="http://schemas.openxmlformats.org/officeDocument/2006/relationships/oleObject" Target="../embeddings/oleObject14.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5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24.xml"/></Relationships>
</file>

<file path=ppt/slides/_rels/slide4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slideLayout" Target="../slideLayouts/slideLayout17.xml"/><Relationship Id="rId1" Type="http://schemas.openxmlformats.org/officeDocument/2006/relationships/tags" Target="../tags/tag156.xml"/></Relationships>
</file>

<file path=ppt/slides/_rels/slide41.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slideLayout" Target="../slideLayouts/slideLayout17.xml"/><Relationship Id="rId1" Type="http://schemas.openxmlformats.org/officeDocument/2006/relationships/tags" Target="../tags/tag157.xml"/><Relationship Id="rId4" Type="http://schemas.openxmlformats.org/officeDocument/2006/relationships/image" Target="../media/image65.wmf"/></Relationships>
</file>

<file path=ppt/slides/_rels/slide4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Layout" Target="../slideLayouts/slideLayout17.xml"/><Relationship Id="rId1" Type="http://schemas.openxmlformats.org/officeDocument/2006/relationships/tags" Target="../tags/tag158.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7.xml"/><Relationship Id="rId1" Type="http://schemas.openxmlformats.org/officeDocument/2006/relationships/tags" Target="../tags/tag159.xml"/><Relationship Id="rId4" Type="http://schemas.openxmlformats.org/officeDocument/2006/relationships/image" Target="../media/image68.GIF"/></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7.xml"/><Relationship Id="rId1" Type="http://schemas.openxmlformats.org/officeDocument/2006/relationships/tags" Target="../tags/tag160.xml"/></Relationships>
</file>

<file path=ppt/slides/_rels/slide45.xml.rels><?xml version="1.0" encoding="UTF-8" standalone="yes"?>
<Relationships xmlns="http://schemas.openxmlformats.org/package/2006/relationships"><Relationship Id="rId3" Type="http://schemas.openxmlformats.org/officeDocument/2006/relationships/hyperlink" Target="&#26816;&#27979;&#25216;&#26415;&#21160;&#30011;/&#20809;&#32420;&#28201;&#24230;&#21387;&#21147;&#20256;&#24863;&#22120;01.exe" TargetMode="External"/><Relationship Id="rId2" Type="http://schemas.openxmlformats.org/officeDocument/2006/relationships/slideLayout" Target="../slideLayouts/slideLayout17.xml"/><Relationship Id="rId1" Type="http://schemas.openxmlformats.org/officeDocument/2006/relationships/tags" Target="../tags/tag161.xml"/><Relationship Id="rId4" Type="http://schemas.openxmlformats.org/officeDocument/2006/relationships/hyperlink" Target="&#26816;&#27979;&#25216;&#26415;&#21160;&#30011;/&#20809;&#32420;&#24748;&#33218;&#26753;&#21387;&#21147;&#20256;&#24863;&#22120;01.ex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7.xml"/><Relationship Id="rId1" Type="http://schemas.openxmlformats.org/officeDocument/2006/relationships/tags" Target="../tags/tag16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17.xml"/><Relationship Id="rId1" Type="http://schemas.openxmlformats.org/officeDocument/2006/relationships/tags" Target="../tags/tag1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oleObject" Target="../embeddings/oleObject15.bin"/><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7.xml"/><Relationship Id="rId1" Type="http://schemas.openxmlformats.org/officeDocument/2006/relationships/tags" Target="../tags/tag126.xml"/><Relationship Id="rId5" Type="http://schemas.openxmlformats.org/officeDocument/2006/relationships/image" Target="../media/image6.png"/><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17.xml"/><Relationship Id="rId5" Type="http://schemas.openxmlformats.org/officeDocument/2006/relationships/image" Target="../media/image78.png"/><Relationship Id="rId4" Type="http://schemas.openxmlformats.org/officeDocument/2006/relationships/image" Target="../media/image77.emf"/></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7.xml"/><Relationship Id="rId1" Type="http://schemas.openxmlformats.org/officeDocument/2006/relationships/tags" Target="../tags/tag12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7.xml"/><Relationship Id="rId1" Type="http://schemas.openxmlformats.org/officeDocument/2006/relationships/tags" Target="../tags/tag12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Local/flash/&#20809;&#30005;&#24335;/&#20809;&#25935;&#30005;&#38459;&#30340;&#32467;&#26500;.swf" TargetMode="External"/><Relationship Id="rId2" Type="http://schemas.openxmlformats.org/officeDocument/2006/relationships/slideLayout" Target="../slideLayouts/slideLayout17.xml"/><Relationship Id="rId1" Type="http://schemas.openxmlformats.org/officeDocument/2006/relationships/tags" Target="../tags/tag129.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3278575" y="1923415"/>
            <a:ext cx="2489835" cy="895350"/>
          </a:xfrm>
        </p:spPr>
        <p:txBody>
          <a:bodyPr>
            <a:noAutofit/>
            <a:scene3d>
              <a:camera prst="orthographicFront"/>
              <a:lightRig rig="threePt" dir="t"/>
            </a:scene3d>
          </a:bodyPr>
          <a:lstStyle/>
          <a:p>
            <a:r>
              <a:rPr lang="zh-CN" altLang="en-US" sz="6600" dirty="0">
                <a:solidFill>
                  <a:schemeClr val="accent1"/>
                </a:solidFill>
                <a:effectLst>
                  <a:outerShdw blurRad="38100" dist="25400" dir="5400000" algn="ctr" rotWithShape="0">
                    <a:srgbClr val="6E747A">
                      <a:alpha val="43000"/>
                    </a:srgbClr>
                  </a:outerShdw>
                </a:effectLst>
              </a:rPr>
              <a:t>第</a:t>
            </a:r>
            <a:r>
              <a:rPr lang="en-US" altLang="zh-CN" sz="6600" dirty="0">
                <a:solidFill>
                  <a:schemeClr val="accent1"/>
                </a:solidFill>
                <a:effectLst>
                  <a:outerShdw blurRad="38100" dist="25400" dir="5400000" algn="ctr" rotWithShape="0">
                    <a:srgbClr val="6E747A">
                      <a:alpha val="43000"/>
                    </a:srgbClr>
                  </a:outerShdw>
                </a:effectLst>
              </a:rPr>
              <a:t>9</a:t>
            </a:r>
            <a:r>
              <a:rPr lang="zh-CN" altLang="en-US" sz="6600" dirty="0">
                <a:solidFill>
                  <a:schemeClr val="accent1"/>
                </a:solidFill>
                <a:effectLst>
                  <a:outerShdw blurRad="38100" dist="25400" dir="5400000" algn="ctr" rotWithShape="0">
                    <a:srgbClr val="6E747A">
                      <a:alpha val="43000"/>
                    </a:srgbClr>
                  </a:outerShdw>
                </a:effectLst>
              </a:rPr>
              <a:t>章</a:t>
            </a:r>
          </a:p>
        </p:txBody>
      </p:sp>
      <p:sp>
        <p:nvSpPr>
          <p:cNvPr id="6" name="文本占位符 5"/>
          <p:cNvSpPr>
            <a:spLocks noGrp="1"/>
          </p:cNvSpPr>
          <p:nvPr>
            <p:ph type="body" idx="1"/>
            <p:custDataLst>
              <p:tags r:id="rId3"/>
            </p:custDataLst>
          </p:nvPr>
        </p:nvSpPr>
        <p:spPr>
          <a:xfrm>
            <a:off x="2620406" y="3500031"/>
            <a:ext cx="5419185" cy="1015623"/>
          </a:xfrm>
        </p:spPr>
        <p:txBody>
          <a:bodyPr>
            <a:normAutofit/>
          </a:bodyPr>
          <a:lstStyle/>
          <a:p>
            <a:pPr lvl="0"/>
            <a:r>
              <a:rPr lang="zh-CN" altLang="en-US" sz="4800" dirty="0">
                <a:solidFill>
                  <a:schemeClr val="accent1"/>
                </a:solidFill>
                <a:effectLst>
                  <a:outerShdw blurRad="38100" dist="25400" dir="5400000" algn="ctr" rotWithShape="0">
                    <a:srgbClr val="6E747A">
                      <a:alpha val="43000"/>
                    </a:srgbClr>
                  </a:outerShdw>
                </a:effectLst>
              </a:rPr>
              <a:t>光电式传感器</a:t>
            </a:r>
          </a:p>
        </p:txBody>
      </p:sp>
    </p:spTree>
    <p:custDataLst>
      <p:tags r:id="rId1"/>
    </p:custData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5066100" y="2767013"/>
            <a:ext cx="5080000" cy="252730"/>
          </a:xfrm>
          <a:prstGeom prst="rect">
            <a:avLst/>
          </a:prstGeom>
          <a:noFill/>
          <a:ln w="9525">
            <a:noFill/>
          </a:ln>
        </p:spPr>
        <p:txBody>
          <a:bodyPr>
            <a:spAutoFit/>
          </a:bodyPr>
          <a:lstStyle/>
          <a:p>
            <a:pPr indent="267970" algn="ctr"/>
            <a:r>
              <a:rPr lang="en-US" sz="1050" b="0">
                <a:latin typeface="Times New Roman" panose="02020603050405020304" pitchFamily="18" charset="0"/>
                <a:cs typeface="Times New Roman" panose="02020603050405020304" pitchFamily="18" charset="0"/>
              </a:rPr>
              <a:t>            </a:t>
            </a:r>
            <a:endParaRPr lang="zh-CN" altLang="en-US"/>
          </a:p>
        </p:txBody>
      </p:sp>
      <p:sp>
        <p:nvSpPr>
          <p:cNvPr id="3" name="文本框 2"/>
          <p:cNvSpPr txBox="1"/>
          <p:nvPr/>
        </p:nvSpPr>
        <p:spPr>
          <a:xfrm>
            <a:off x="970385" y="222250"/>
            <a:ext cx="10223466" cy="584775"/>
          </a:xfrm>
          <a:prstGeom prst="rect">
            <a:avLst/>
          </a:prstGeom>
          <a:noFill/>
        </p:spPr>
        <p:txBody>
          <a:bodyPr wrap="square" rtlCol="0">
            <a:spAutoFit/>
          </a:bodyPr>
          <a:lstStyle/>
          <a:p>
            <a:pPr>
              <a:lnSpc>
                <a:spcPct val="100000"/>
              </a:lnSpc>
              <a:buClrTx/>
              <a:buSzTx/>
              <a:buFontTx/>
            </a:pPr>
            <a:r>
              <a:rPr lang="zh-CN" altLang="en-US" sz="3200" b="1" spc="200" dirty="0">
                <a:solidFill>
                  <a:srgbClr val="0000FF"/>
                </a:solidFill>
                <a:latin typeface="Arial" panose="020B0604020202020204" pitchFamily="34" charset="0"/>
                <a:ea typeface="微软雅黑" panose="020B0503020204020204" charset="-122"/>
                <a:cs typeface="+mj-cs"/>
              </a:rPr>
              <a:t>光电倍增管</a:t>
            </a:r>
          </a:p>
        </p:txBody>
      </p:sp>
      <p:pic>
        <p:nvPicPr>
          <p:cNvPr id="11271" name="Picture 10"/>
          <p:cNvPicPr>
            <a:picLocks noChangeAspect="1"/>
          </p:cNvPicPr>
          <p:nvPr/>
        </p:nvPicPr>
        <p:blipFill>
          <a:blip r:embed="rId3"/>
          <a:stretch>
            <a:fillRect/>
          </a:stretch>
        </p:blipFill>
        <p:spPr>
          <a:xfrm>
            <a:off x="8981758" y="4084955"/>
            <a:ext cx="2095500" cy="2095500"/>
          </a:xfrm>
          <a:prstGeom prst="rect">
            <a:avLst/>
          </a:prstGeom>
          <a:noFill/>
          <a:ln w="28575">
            <a:noFill/>
          </a:ln>
        </p:spPr>
      </p:pic>
      <p:pic>
        <p:nvPicPr>
          <p:cNvPr id="11270" name="Picture 9"/>
          <p:cNvPicPr>
            <a:picLocks noChangeAspect="1"/>
          </p:cNvPicPr>
          <p:nvPr/>
        </p:nvPicPr>
        <p:blipFill>
          <a:blip r:embed="rId4"/>
          <a:stretch>
            <a:fillRect/>
          </a:stretch>
        </p:blipFill>
        <p:spPr>
          <a:xfrm>
            <a:off x="4727258" y="4171315"/>
            <a:ext cx="3810000" cy="1771650"/>
          </a:xfrm>
          <a:prstGeom prst="rect">
            <a:avLst/>
          </a:prstGeom>
          <a:noFill/>
          <a:ln w="28575">
            <a:noFill/>
          </a:ln>
        </p:spPr>
      </p:pic>
      <p:pic>
        <p:nvPicPr>
          <p:cNvPr id="11269" name="Picture 8"/>
          <p:cNvPicPr>
            <a:picLocks noChangeAspect="1"/>
          </p:cNvPicPr>
          <p:nvPr/>
        </p:nvPicPr>
        <p:blipFill>
          <a:blip r:embed="rId5"/>
          <a:stretch>
            <a:fillRect/>
          </a:stretch>
        </p:blipFill>
        <p:spPr>
          <a:xfrm>
            <a:off x="1441133" y="4517073"/>
            <a:ext cx="2735262" cy="1425575"/>
          </a:xfrm>
          <a:prstGeom prst="rect">
            <a:avLst/>
          </a:prstGeom>
          <a:noFill/>
          <a:ln w="28575">
            <a:noFill/>
          </a:ln>
        </p:spPr>
      </p:pic>
      <p:sp>
        <p:nvSpPr>
          <p:cNvPr id="32773" name="Rectangle 3"/>
          <p:cNvSpPr/>
          <p:nvPr/>
        </p:nvSpPr>
        <p:spPr>
          <a:xfrm>
            <a:off x="970280" y="969645"/>
            <a:ext cx="9825355" cy="829945"/>
          </a:xfrm>
          <a:prstGeom prst="rect">
            <a:avLst/>
          </a:prstGeom>
          <a:noFill/>
          <a:ln w="9525">
            <a:noFill/>
          </a:ln>
        </p:spPr>
        <p:txBody>
          <a:bodyPr wrap="square">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kumimoji="1" sz="3200">
                <a:solidFill>
                  <a:schemeClr val="tx1"/>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kumimoji="1"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kumimoji="1"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5pPr>
          </a:lstStyle>
          <a:p>
            <a:pPr marL="0" lvl="0" indent="0" algn="just" eaLnBrk="1" hangingPunct="1">
              <a:spcBef>
                <a:spcPct val="0"/>
              </a:spcBef>
              <a:buClrTx/>
              <a:buSzTx/>
              <a:buFontTx/>
              <a:buNone/>
            </a:pPr>
            <a:r>
              <a:rPr lang="en-US" altLang="zh-CN" sz="2400" dirty="0">
                <a:latin typeface="黑体" panose="02010609060101010101" charset="-122"/>
                <a:ea typeface="黑体" panose="02010609060101010101" charset="-122"/>
              </a:rPr>
              <a:t>    </a:t>
            </a:r>
            <a:r>
              <a:rPr lang="zh-CN" altLang="en-US" sz="2400" b="1" dirty="0">
                <a:solidFill>
                  <a:srgbClr val="000000"/>
                </a:solidFill>
                <a:latin typeface="楷体_GB2312" pitchFamily="49" charset="-122"/>
                <a:ea typeface="楷体_GB2312" pitchFamily="49" charset="-122"/>
              </a:rPr>
              <a:t>当入射光很微弱时，普通光电管产生的光电流很小，只有零点几</a:t>
            </a:r>
            <a:r>
              <a:rPr lang="en-US" altLang="zh-CN" sz="2400" b="1" dirty="0">
                <a:solidFill>
                  <a:srgbClr val="000000"/>
                </a:solidFill>
                <a:latin typeface="楷体_GB2312" pitchFamily="49" charset="-122"/>
                <a:ea typeface="楷体_GB2312" pitchFamily="49" charset="-122"/>
              </a:rPr>
              <a:t>μA</a:t>
            </a:r>
            <a:r>
              <a:rPr lang="zh-CN" altLang="en-US" sz="2400" b="1" dirty="0">
                <a:solidFill>
                  <a:srgbClr val="000000"/>
                </a:solidFill>
                <a:latin typeface="楷体_GB2312" pitchFamily="49" charset="-122"/>
                <a:ea typeface="楷体_GB2312" pitchFamily="49" charset="-122"/>
              </a:rPr>
              <a:t>，不容易探测，需要用光电倍增管对电流进行放大。</a:t>
            </a:r>
          </a:p>
        </p:txBody>
      </p:sp>
      <p:sp>
        <p:nvSpPr>
          <p:cNvPr id="32774" name="Text Box 4"/>
          <p:cNvSpPr txBox="1"/>
          <p:nvPr/>
        </p:nvSpPr>
        <p:spPr>
          <a:xfrm>
            <a:off x="876935" y="1799590"/>
            <a:ext cx="10200640" cy="1630045"/>
          </a:xfrm>
          <a:prstGeom prst="rect">
            <a:avLst/>
          </a:prstGeom>
          <a:noFill/>
          <a:ln w="9525">
            <a:noFill/>
          </a:ln>
        </p:spPr>
        <p:txBody>
          <a:bodyPr wrap="square">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kumimoji="1" sz="3200">
                <a:solidFill>
                  <a:schemeClr val="tx1"/>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kumimoji="1"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kumimoji="1"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5pPr>
          </a:lstStyle>
          <a:p>
            <a:pPr marL="0" lvl="0" indent="0" algn="just" eaLnBrk="1" hangingPunct="1">
              <a:spcBef>
                <a:spcPct val="0"/>
              </a:spcBef>
              <a:buClrTx/>
              <a:buSzTx/>
              <a:buFontTx/>
              <a:buNone/>
            </a:pPr>
            <a:r>
              <a:rPr lang="en-US" altLang="zh-CN" sz="2800" dirty="0">
                <a:solidFill>
                  <a:srgbClr val="000000"/>
                </a:solidFill>
                <a:latin typeface="楷体_GB2312" pitchFamily="49" charset="-122"/>
                <a:ea typeface="楷体_GB2312" pitchFamily="49" charset="-122"/>
              </a:rPr>
              <a:t>    </a:t>
            </a:r>
            <a:r>
              <a:rPr lang="zh-CN" altLang="en-US" sz="2400" b="1" dirty="0">
                <a:solidFill>
                  <a:srgbClr val="000000"/>
                </a:solidFill>
                <a:latin typeface="楷体_GB2312" pitchFamily="49" charset="-122"/>
                <a:ea typeface="楷体_GB2312" pitchFamily="49" charset="-122"/>
              </a:rPr>
              <a:t>由光阴极、次阴极</a:t>
            </a:r>
            <a:r>
              <a:rPr lang="en-US" altLang="zh-CN" sz="2400" b="1" dirty="0">
                <a:solidFill>
                  <a:srgbClr val="00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倍增电极</a:t>
            </a:r>
            <a:r>
              <a:rPr lang="en-US" altLang="zh-CN" sz="2400" b="1" dirty="0">
                <a:solidFill>
                  <a:srgbClr val="00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以及阳极三部分组成。光阴极是由半导体光电材料锑铯做成；次阴极是在镍或铜</a:t>
            </a:r>
            <a:r>
              <a:rPr lang="en-US" altLang="zh-CN" sz="2400" b="1" dirty="0">
                <a:solidFill>
                  <a:srgbClr val="00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铍的衬底上涂上锑铯材料而形成的，次阴极多的可达</a:t>
            </a:r>
            <a:r>
              <a:rPr lang="en-US" altLang="zh-CN" sz="2400" b="1" dirty="0">
                <a:solidFill>
                  <a:srgbClr val="000000"/>
                </a:solidFill>
                <a:latin typeface="楷体_GB2312" pitchFamily="49" charset="-122"/>
                <a:ea typeface="楷体_GB2312" pitchFamily="49" charset="-122"/>
              </a:rPr>
              <a:t>30</a:t>
            </a:r>
            <a:r>
              <a:rPr lang="zh-CN" altLang="en-US" sz="2400" b="1" dirty="0">
                <a:solidFill>
                  <a:srgbClr val="000000"/>
                </a:solidFill>
                <a:latin typeface="楷体_GB2312" pitchFamily="49" charset="-122"/>
                <a:ea typeface="楷体_GB2312" pitchFamily="49" charset="-122"/>
              </a:rPr>
              <a:t>级；阳极是最后用来收集电子的，收集到的电子数是阴极发射电子数的</a:t>
            </a:r>
            <a:r>
              <a:rPr lang="en-US" altLang="zh-CN" sz="2400" b="1" dirty="0">
                <a:solidFill>
                  <a:srgbClr val="000000"/>
                </a:solidFill>
                <a:latin typeface="楷体_GB2312" pitchFamily="49" charset="-122"/>
                <a:ea typeface="楷体_GB2312" pitchFamily="49" charset="-122"/>
              </a:rPr>
              <a:t>10</a:t>
            </a:r>
            <a:r>
              <a:rPr lang="en-US" altLang="zh-CN" sz="2400" b="1" baseline="30000" dirty="0">
                <a:solidFill>
                  <a:srgbClr val="000000"/>
                </a:solidFill>
                <a:latin typeface="楷体_GB2312" pitchFamily="49" charset="-122"/>
                <a:ea typeface="楷体_GB2312" pitchFamily="49" charset="-122"/>
              </a:rPr>
              <a:t>5</a:t>
            </a:r>
            <a:r>
              <a:rPr lang="en-US" altLang="zh-CN" sz="2400" b="1" dirty="0">
                <a:solidFill>
                  <a:srgbClr val="000000"/>
                </a:solidFill>
                <a:latin typeface="楷体_GB2312" pitchFamily="49" charset="-122"/>
                <a:ea typeface="楷体_GB2312" pitchFamily="49" charset="-122"/>
              </a:rPr>
              <a:t>-10</a:t>
            </a:r>
            <a:r>
              <a:rPr lang="en-US" altLang="zh-CN" sz="2400" b="1" baseline="30000" dirty="0">
                <a:solidFill>
                  <a:srgbClr val="000000"/>
                </a:solidFill>
                <a:latin typeface="楷体_GB2312" pitchFamily="49" charset="-122"/>
                <a:ea typeface="楷体_GB2312" pitchFamily="49" charset="-122"/>
              </a:rPr>
              <a:t>7</a:t>
            </a:r>
            <a:r>
              <a:rPr lang="zh-CN" altLang="en-US" sz="2400" b="1" dirty="0">
                <a:solidFill>
                  <a:srgbClr val="000000"/>
                </a:solidFill>
                <a:latin typeface="楷体_GB2312" pitchFamily="49" charset="-122"/>
                <a:ea typeface="楷体_GB2312" pitchFamily="49" charset="-122"/>
              </a:rPr>
              <a:t>倍。</a:t>
            </a:r>
          </a:p>
        </p:txBody>
      </p:sp>
    </p:spTree>
    <p:custDataLst>
      <p:tags r:id="rId1"/>
    </p:custData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7885144" y="2977411"/>
            <a:ext cx="5080000" cy="252730"/>
          </a:xfrm>
          <a:prstGeom prst="rect">
            <a:avLst/>
          </a:prstGeom>
          <a:noFill/>
          <a:ln w="9525">
            <a:noFill/>
          </a:ln>
        </p:spPr>
        <p:txBody>
          <a:bodyPr>
            <a:spAutoFit/>
          </a:bodyPr>
          <a:lstStyle/>
          <a:p>
            <a:pPr indent="267970" algn="ctr"/>
            <a:r>
              <a:rPr lang="en-US" sz="1050" b="0">
                <a:latin typeface="Times New Roman" panose="02020603050405020304" pitchFamily="18" charset="0"/>
                <a:cs typeface="Times New Roman" panose="02020603050405020304" pitchFamily="18" charset="0"/>
              </a:rPr>
              <a:t>            </a:t>
            </a:r>
            <a:endParaRPr lang="zh-CN" altLang="en-US"/>
          </a:p>
        </p:txBody>
      </p:sp>
      <p:sp>
        <p:nvSpPr>
          <p:cNvPr id="3" name="文本框 2"/>
          <p:cNvSpPr txBox="1"/>
          <p:nvPr/>
        </p:nvSpPr>
        <p:spPr>
          <a:xfrm>
            <a:off x="479069" y="1703795"/>
            <a:ext cx="2156430" cy="4327147"/>
          </a:xfrm>
          <a:prstGeom prst="rect">
            <a:avLst/>
          </a:prstGeom>
          <a:noFill/>
        </p:spPr>
        <p:txBody>
          <a:bodyPr wrap="square" rtlCol="0">
            <a:spAutoFit/>
          </a:bodyPr>
          <a:lstStyle/>
          <a:p>
            <a:pPr indent="0" fontAlgn="auto">
              <a:lnSpc>
                <a:spcPct val="125000"/>
              </a:lnSpc>
              <a:buClrTx/>
              <a:buSzTx/>
              <a:buFontTx/>
            </a:pPr>
            <a:r>
              <a:rPr lang="zh-CN" altLang="en-US" sz="2800" b="1" dirty="0">
                <a:solidFill>
                  <a:srgbClr val="FF0000"/>
                </a:solidFill>
                <a:latin typeface="黑体" panose="02010609060101010101" charset="-122"/>
                <a:ea typeface="黑体" panose="02010609060101010101" charset="-122"/>
              </a:rPr>
              <a:t>光敏电阻又称光导管，它几乎都是用半导体材料制成的光电器件。</a:t>
            </a:r>
            <a:r>
              <a:rPr lang="zh-CN" altLang="en-US" sz="2800" b="1" dirty="0">
                <a:latin typeface="黑体" panose="02010609060101010101" charset="-122"/>
                <a:ea typeface="黑体" panose="02010609060101010101" charset="-122"/>
              </a:rPr>
              <a:t>光敏电阻没有极性。</a:t>
            </a:r>
          </a:p>
        </p:txBody>
      </p:sp>
      <p:sp>
        <p:nvSpPr>
          <p:cNvPr id="12292" name="Rectangle 11"/>
          <p:cNvSpPr/>
          <p:nvPr/>
        </p:nvSpPr>
        <p:spPr>
          <a:xfrm>
            <a:off x="695544" y="271279"/>
            <a:ext cx="1939955" cy="584775"/>
          </a:xfrm>
          <a:prstGeom prst="rect">
            <a:avLst/>
          </a:prstGeom>
          <a:noFill/>
          <a:ln w="28575">
            <a:noFill/>
          </a:ln>
        </p:spPr>
        <p:txBody>
          <a:bodyPr wrap="none">
            <a:spAutoFit/>
          </a:bodyPr>
          <a:lstStyle/>
          <a:p>
            <a:r>
              <a:rPr lang="en-US" altLang="zh-CN" sz="3200" b="1" dirty="0">
                <a:solidFill>
                  <a:srgbClr val="0000FF"/>
                </a:solidFill>
                <a:latin typeface="Arial" panose="020B0604020202020204" pitchFamily="34" charset="0"/>
              </a:rPr>
              <a:t> </a:t>
            </a:r>
            <a:r>
              <a:rPr lang="zh-CN" altLang="en-US" sz="3200" b="1" dirty="0">
                <a:solidFill>
                  <a:srgbClr val="0000FF"/>
                </a:solidFill>
                <a:latin typeface="Arial" panose="020B0604020202020204" pitchFamily="34" charset="0"/>
              </a:rPr>
              <a:t>光敏电阻</a:t>
            </a:r>
          </a:p>
        </p:txBody>
      </p:sp>
      <p:sp>
        <p:nvSpPr>
          <p:cNvPr id="11" name="Rectangle 3"/>
          <p:cNvSpPr>
            <a:spLocks noChangeArrowheads="1"/>
          </p:cNvSpPr>
          <p:nvPr/>
        </p:nvSpPr>
        <p:spPr bwMode="auto">
          <a:xfrm>
            <a:off x="55984" y="342868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grpSp>
        <p:nvGrpSpPr>
          <p:cNvPr id="12" name="Group 4"/>
          <p:cNvGrpSpPr/>
          <p:nvPr/>
        </p:nvGrpSpPr>
        <p:grpSpPr bwMode="auto">
          <a:xfrm>
            <a:off x="3214332" y="1551836"/>
            <a:ext cx="5334000" cy="4741862"/>
            <a:chOff x="2208" y="528"/>
            <a:chExt cx="3360" cy="2987"/>
          </a:xfrm>
        </p:grpSpPr>
        <p:pic>
          <p:nvPicPr>
            <p:cNvPr id="13" name="Picture 5" descr="大压不停"/>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8" y="528"/>
              <a:ext cx="3360" cy="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6"/>
            <p:cNvSpPr>
              <a:spLocks noChangeArrowheads="1"/>
            </p:cNvSpPr>
            <p:nvPr/>
          </p:nvSpPr>
          <p:spPr bwMode="auto">
            <a:xfrm>
              <a:off x="2208" y="3072"/>
              <a:ext cx="1200" cy="432"/>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grpSp>
      <p:sp>
        <p:nvSpPr>
          <p:cNvPr id="15" name="Text Box 7"/>
          <p:cNvSpPr txBox="1">
            <a:spLocks noChangeArrowheads="1"/>
          </p:cNvSpPr>
          <p:nvPr/>
        </p:nvSpPr>
        <p:spPr bwMode="auto">
          <a:xfrm>
            <a:off x="1858445" y="6318516"/>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kumimoji="0" lang="zh-CN" altLang="en-US" sz="2800" dirty="0">
                <a:solidFill>
                  <a:srgbClr val="000000"/>
                </a:solidFill>
                <a:latin typeface="楷体_GB2312" pitchFamily="49" charset="-122"/>
                <a:ea typeface="楷体_GB2312" pitchFamily="49" charset="-122"/>
              </a:rPr>
              <a:t>暗电流（越小越好）</a:t>
            </a:r>
          </a:p>
        </p:txBody>
      </p:sp>
      <p:sp>
        <p:nvSpPr>
          <p:cNvPr id="16" name="Line 8"/>
          <p:cNvSpPr>
            <a:spLocks noChangeShapeType="1"/>
          </p:cNvSpPr>
          <p:nvPr/>
        </p:nvSpPr>
        <p:spPr bwMode="auto">
          <a:xfrm flipV="1">
            <a:off x="5051069" y="5152286"/>
            <a:ext cx="762000" cy="1219200"/>
          </a:xfrm>
          <a:prstGeom prst="line">
            <a:avLst/>
          </a:prstGeom>
          <a:noFill/>
          <a:ln w="57150">
            <a:solidFill>
              <a:srgbClr val="00FF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Rectangle 9"/>
          <p:cNvSpPr>
            <a:spLocks noChangeArrowheads="1"/>
          </p:cNvSpPr>
          <p:nvPr/>
        </p:nvSpPr>
        <p:spPr bwMode="auto">
          <a:xfrm>
            <a:off x="8815873" y="1695820"/>
            <a:ext cx="2989263"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en-US" altLang="zh-CN" sz="2800" b="1" dirty="0">
                <a:latin typeface="黑体" panose="02010609060101010101" charset="-122"/>
                <a:ea typeface="黑体" panose="02010609060101010101" charset="-122"/>
              </a:rPr>
              <a:t>  </a:t>
            </a:r>
            <a:r>
              <a:rPr lang="zh-CN" altLang="en-US" b="1" dirty="0">
                <a:solidFill>
                  <a:srgbClr val="000000"/>
                </a:solidFill>
                <a:latin typeface="楷体_GB2312" pitchFamily="49" charset="-122"/>
                <a:ea typeface="楷体_GB2312" pitchFamily="49" charset="-122"/>
              </a:rPr>
              <a:t>半导体受到光照时会产生光生电子－空穴对，使导电性能增强，光线愈强，阻值愈低。 </a:t>
            </a:r>
          </a:p>
        </p:txBody>
      </p:sp>
      <p:pic>
        <p:nvPicPr>
          <p:cNvPr id="18" name="Picture 10" descr="CG8T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6444" y="4144223"/>
            <a:ext cx="3276600"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a:spLocks noChangeArrowheads="1"/>
          </p:cNvSpPr>
          <p:nvPr/>
        </p:nvSpPr>
        <p:spPr bwMode="auto">
          <a:xfrm>
            <a:off x="1962538" y="273698"/>
            <a:ext cx="8839200"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lnSpc>
                <a:spcPct val="115000"/>
              </a:lnSpc>
            </a:pPr>
            <a:r>
              <a:rPr lang="en-US" altLang="zh-CN" sz="2800">
                <a:ea typeface="宋体" panose="02010600030101010101" pitchFamily="2" charset="-122"/>
              </a:rPr>
              <a:t>        </a:t>
            </a:r>
            <a:r>
              <a:rPr lang="zh-CN" altLang="en-US" sz="2800">
                <a:solidFill>
                  <a:srgbClr val="000000"/>
                </a:solidFill>
                <a:ea typeface="楷体_GB2312" pitchFamily="49" charset="-122"/>
              </a:rPr>
              <a:t>光敏电阻的结构如图所示。管芯是一块安装在绝缘衬底上带有两个欧姆接触电极的光电导体。光导体吸收光子而产生的光电效应，只限于光照的表面薄层，虽然产生的载流子也有少数扩散到内部去，但扩散深度有</a:t>
            </a:r>
          </a:p>
        </p:txBody>
      </p:sp>
      <p:grpSp>
        <p:nvGrpSpPr>
          <p:cNvPr id="22" name="Group 3"/>
          <p:cNvGrpSpPr/>
          <p:nvPr/>
        </p:nvGrpSpPr>
        <p:grpSpPr bwMode="auto">
          <a:xfrm>
            <a:off x="2114938" y="2559698"/>
            <a:ext cx="5029200" cy="4419600"/>
            <a:chOff x="2520" y="1908"/>
            <a:chExt cx="4200" cy="4288"/>
          </a:xfrm>
        </p:grpSpPr>
        <p:sp>
          <p:nvSpPr>
            <p:cNvPr id="23" name="Freeform 4"/>
            <p:cNvSpPr/>
            <p:nvPr/>
          </p:nvSpPr>
          <p:spPr bwMode="auto">
            <a:xfrm>
              <a:off x="3486" y="4274"/>
              <a:ext cx="2100" cy="868"/>
            </a:xfrm>
            <a:custGeom>
              <a:avLst/>
              <a:gdLst>
                <a:gd name="T0" fmla="*/ 0 w 2100"/>
                <a:gd name="T1" fmla="*/ 0 h 868"/>
                <a:gd name="T2" fmla="*/ 2100 w 2100"/>
                <a:gd name="T3" fmla="*/ 0 h 868"/>
                <a:gd name="T4" fmla="*/ 2100 w 2100"/>
                <a:gd name="T5" fmla="*/ 868 h 868"/>
                <a:gd name="T6" fmla="*/ 0 w 2100"/>
                <a:gd name="T7" fmla="*/ 868 h 868"/>
                <a:gd name="T8" fmla="*/ 0 w 2100"/>
                <a:gd name="T9" fmla="*/ 0 h 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0" h="868">
                  <a:moveTo>
                    <a:pt x="0" y="0"/>
                  </a:moveTo>
                  <a:lnTo>
                    <a:pt x="2100" y="0"/>
                  </a:lnTo>
                  <a:lnTo>
                    <a:pt x="2100" y="868"/>
                  </a:lnTo>
                  <a:lnTo>
                    <a:pt x="0" y="868"/>
                  </a:lnTo>
                  <a:lnTo>
                    <a:pt x="0" y="0"/>
                  </a:lnTo>
                  <a:close/>
                </a:path>
              </a:pathLst>
            </a:custGeom>
            <a:solidFill>
              <a:srgbClr val="FFFFFF"/>
            </a:solidFill>
            <a:ln w="9525">
              <a:solidFill>
                <a:srgbClr val="000000"/>
              </a:solidFill>
              <a:round/>
            </a:ln>
          </p:spPr>
          <p:txBody>
            <a:bodyPr/>
            <a:lstStyle/>
            <a:p>
              <a:endParaRPr lang="zh-CN" altLang="en-US"/>
            </a:p>
          </p:txBody>
        </p:sp>
        <p:sp>
          <p:nvSpPr>
            <p:cNvPr id="24" name="Oval 5"/>
            <p:cNvSpPr>
              <a:spLocks noChangeArrowheads="1"/>
            </p:cNvSpPr>
            <p:nvPr/>
          </p:nvSpPr>
          <p:spPr bwMode="auto">
            <a:xfrm>
              <a:off x="3738" y="2104"/>
              <a:ext cx="1428" cy="1426"/>
            </a:xfrm>
            <a:prstGeom prst="ellipse">
              <a:avLst/>
            </a:prstGeom>
            <a:solidFill>
              <a:srgbClr val="FFFFFF"/>
            </a:solidFill>
            <a:ln w="25400">
              <a:solidFill>
                <a:srgbClr val="000000"/>
              </a:solidFill>
              <a:round/>
            </a:ln>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25" name="Freeform 6"/>
            <p:cNvSpPr/>
            <p:nvPr/>
          </p:nvSpPr>
          <p:spPr bwMode="auto">
            <a:xfrm>
              <a:off x="4068" y="2178"/>
              <a:ext cx="896" cy="1317"/>
            </a:xfrm>
            <a:custGeom>
              <a:avLst/>
              <a:gdLst>
                <a:gd name="T0" fmla="*/ 96 w 896"/>
                <a:gd name="T1" fmla="*/ 0 h 1317"/>
                <a:gd name="T2" fmla="*/ 161 w 896"/>
                <a:gd name="T3" fmla="*/ 143 h 1317"/>
                <a:gd name="T4" fmla="*/ 431 w 896"/>
                <a:gd name="T5" fmla="*/ 146 h 1317"/>
                <a:gd name="T6" fmla="*/ 705 w 896"/>
                <a:gd name="T7" fmla="*/ 182 h 1317"/>
                <a:gd name="T8" fmla="*/ 700 w 896"/>
                <a:gd name="T9" fmla="*/ 363 h 1317"/>
                <a:gd name="T10" fmla="*/ 455 w 896"/>
                <a:gd name="T11" fmla="*/ 391 h 1317"/>
                <a:gd name="T12" fmla="*/ 119 w 896"/>
                <a:gd name="T13" fmla="*/ 391 h 1317"/>
                <a:gd name="T14" fmla="*/ 35 w 896"/>
                <a:gd name="T15" fmla="*/ 515 h 1317"/>
                <a:gd name="T16" fmla="*/ 99 w 896"/>
                <a:gd name="T17" fmla="*/ 601 h 1317"/>
                <a:gd name="T18" fmla="*/ 285 w 896"/>
                <a:gd name="T19" fmla="*/ 615 h 1317"/>
                <a:gd name="T20" fmla="*/ 493 w 896"/>
                <a:gd name="T21" fmla="*/ 619 h 1317"/>
                <a:gd name="T22" fmla="*/ 791 w 896"/>
                <a:gd name="T23" fmla="*/ 639 h 1317"/>
                <a:gd name="T24" fmla="*/ 875 w 896"/>
                <a:gd name="T25" fmla="*/ 701 h 1317"/>
                <a:gd name="T26" fmla="*/ 833 w 896"/>
                <a:gd name="T27" fmla="*/ 825 h 1317"/>
                <a:gd name="T28" fmla="*/ 497 w 896"/>
                <a:gd name="T29" fmla="*/ 825 h 1317"/>
                <a:gd name="T30" fmla="*/ 77 w 896"/>
                <a:gd name="T31" fmla="*/ 825 h 1317"/>
                <a:gd name="T32" fmla="*/ 35 w 896"/>
                <a:gd name="T33" fmla="*/ 949 h 1317"/>
                <a:gd name="T34" fmla="*/ 126 w 896"/>
                <a:gd name="T35" fmla="*/ 1008 h 1317"/>
                <a:gd name="T36" fmla="*/ 289 w 896"/>
                <a:gd name="T37" fmla="*/ 1003 h 1317"/>
                <a:gd name="T38" fmla="*/ 523 w 896"/>
                <a:gd name="T39" fmla="*/ 1021 h 1317"/>
                <a:gd name="T40" fmla="*/ 612 w 896"/>
                <a:gd name="T41" fmla="*/ 1101 h 1317"/>
                <a:gd name="T42" fmla="*/ 623 w 896"/>
                <a:gd name="T43" fmla="*/ 1197 h 1317"/>
                <a:gd name="T44" fmla="*/ 606 w 896"/>
                <a:gd name="T45" fmla="*/ 1317 h 13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96" h="1317">
                  <a:moveTo>
                    <a:pt x="96" y="0"/>
                  </a:moveTo>
                  <a:cubicBezTo>
                    <a:pt x="108" y="25"/>
                    <a:pt x="105" y="119"/>
                    <a:pt x="161" y="143"/>
                  </a:cubicBezTo>
                  <a:cubicBezTo>
                    <a:pt x="217" y="167"/>
                    <a:pt x="340" y="140"/>
                    <a:pt x="431" y="146"/>
                  </a:cubicBezTo>
                  <a:cubicBezTo>
                    <a:pt x="522" y="152"/>
                    <a:pt x="660" y="146"/>
                    <a:pt x="705" y="182"/>
                  </a:cubicBezTo>
                  <a:cubicBezTo>
                    <a:pt x="750" y="218"/>
                    <a:pt x="742" y="328"/>
                    <a:pt x="700" y="363"/>
                  </a:cubicBezTo>
                  <a:cubicBezTo>
                    <a:pt x="658" y="398"/>
                    <a:pt x="552" y="386"/>
                    <a:pt x="455" y="391"/>
                  </a:cubicBezTo>
                  <a:cubicBezTo>
                    <a:pt x="358" y="396"/>
                    <a:pt x="189" y="370"/>
                    <a:pt x="119" y="391"/>
                  </a:cubicBezTo>
                  <a:cubicBezTo>
                    <a:pt x="49" y="412"/>
                    <a:pt x="38" y="480"/>
                    <a:pt x="35" y="515"/>
                  </a:cubicBezTo>
                  <a:cubicBezTo>
                    <a:pt x="32" y="550"/>
                    <a:pt x="57" y="584"/>
                    <a:pt x="99" y="601"/>
                  </a:cubicBezTo>
                  <a:cubicBezTo>
                    <a:pt x="141" y="618"/>
                    <a:pt x="219" y="612"/>
                    <a:pt x="285" y="615"/>
                  </a:cubicBezTo>
                  <a:cubicBezTo>
                    <a:pt x="351" y="618"/>
                    <a:pt x="409" y="615"/>
                    <a:pt x="493" y="619"/>
                  </a:cubicBezTo>
                  <a:cubicBezTo>
                    <a:pt x="577" y="623"/>
                    <a:pt x="727" y="625"/>
                    <a:pt x="791" y="639"/>
                  </a:cubicBezTo>
                  <a:cubicBezTo>
                    <a:pt x="855" y="653"/>
                    <a:pt x="868" y="670"/>
                    <a:pt x="875" y="701"/>
                  </a:cubicBezTo>
                  <a:cubicBezTo>
                    <a:pt x="882" y="732"/>
                    <a:pt x="896" y="804"/>
                    <a:pt x="833" y="825"/>
                  </a:cubicBezTo>
                  <a:cubicBezTo>
                    <a:pt x="770" y="846"/>
                    <a:pt x="623" y="825"/>
                    <a:pt x="497" y="825"/>
                  </a:cubicBezTo>
                  <a:cubicBezTo>
                    <a:pt x="371" y="825"/>
                    <a:pt x="154" y="804"/>
                    <a:pt x="77" y="825"/>
                  </a:cubicBezTo>
                  <a:cubicBezTo>
                    <a:pt x="0" y="846"/>
                    <a:pt x="27" y="919"/>
                    <a:pt x="35" y="949"/>
                  </a:cubicBezTo>
                  <a:cubicBezTo>
                    <a:pt x="43" y="979"/>
                    <a:pt x="84" y="999"/>
                    <a:pt x="126" y="1008"/>
                  </a:cubicBezTo>
                  <a:cubicBezTo>
                    <a:pt x="168" y="1017"/>
                    <a:pt x="223" y="1001"/>
                    <a:pt x="289" y="1003"/>
                  </a:cubicBezTo>
                  <a:cubicBezTo>
                    <a:pt x="355" y="1005"/>
                    <a:pt x="469" y="1005"/>
                    <a:pt x="523" y="1021"/>
                  </a:cubicBezTo>
                  <a:cubicBezTo>
                    <a:pt x="577" y="1037"/>
                    <a:pt x="595" y="1072"/>
                    <a:pt x="612" y="1101"/>
                  </a:cubicBezTo>
                  <a:cubicBezTo>
                    <a:pt x="629" y="1130"/>
                    <a:pt x="624" y="1161"/>
                    <a:pt x="623" y="1197"/>
                  </a:cubicBezTo>
                  <a:cubicBezTo>
                    <a:pt x="622" y="1233"/>
                    <a:pt x="610" y="1292"/>
                    <a:pt x="606" y="1317"/>
                  </a:cubicBezTo>
                </a:path>
              </a:pathLst>
            </a:custGeom>
            <a:noFill/>
            <a:ln w="6350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Rectangle 7"/>
            <p:cNvSpPr>
              <a:spLocks noChangeArrowheads="1"/>
            </p:cNvSpPr>
            <p:nvPr/>
          </p:nvSpPr>
          <p:spPr bwMode="auto">
            <a:xfrm>
              <a:off x="3660" y="4026"/>
              <a:ext cx="1680" cy="496"/>
            </a:xfrm>
            <a:prstGeom prst="rect">
              <a:avLst/>
            </a:prstGeom>
            <a:solidFill>
              <a:srgbClr val="808080"/>
            </a:solidFill>
            <a:ln w="9525">
              <a:solidFill>
                <a:srgbClr val="000000"/>
              </a:solidFill>
              <a:miter lim="800000"/>
            </a:ln>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27" name="AutoShape 8"/>
            <p:cNvSpPr>
              <a:spLocks noChangeArrowheads="1"/>
            </p:cNvSpPr>
            <p:nvPr/>
          </p:nvSpPr>
          <p:spPr bwMode="auto">
            <a:xfrm>
              <a:off x="4002" y="3642"/>
              <a:ext cx="966" cy="558"/>
            </a:xfrm>
            <a:prstGeom prst="downArrow">
              <a:avLst>
                <a:gd name="adj1" fmla="val 59417"/>
                <a:gd name="adj2" fmla="val 64157"/>
              </a:avLst>
            </a:prstGeom>
            <a:gradFill rotWithShape="0">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28" name="Rectangle 9"/>
            <p:cNvSpPr>
              <a:spLocks noChangeArrowheads="1"/>
            </p:cNvSpPr>
            <p:nvPr/>
          </p:nvSpPr>
          <p:spPr bwMode="auto">
            <a:xfrm>
              <a:off x="3654" y="4026"/>
              <a:ext cx="168" cy="496"/>
            </a:xfrm>
            <a:prstGeom prst="rect">
              <a:avLst/>
            </a:prstGeom>
            <a:solidFill>
              <a:srgbClr val="C0C0C0"/>
            </a:solidFill>
            <a:ln w="9525">
              <a:solidFill>
                <a:srgbClr val="000000"/>
              </a:solidFill>
              <a:miter lim="800000"/>
            </a:ln>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29" name="Rectangle 10"/>
            <p:cNvSpPr>
              <a:spLocks noChangeArrowheads="1"/>
            </p:cNvSpPr>
            <p:nvPr/>
          </p:nvSpPr>
          <p:spPr bwMode="auto">
            <a:xfrm>
              <a:off x="5175" y="4026"/>
              <a:ext cx="168" cy="496"/>
            </a:xfrm>
            <a:prstGeom prst="rect">
              <a:avLst/>
            </a:prstGeom>
            <a:solidFill>
              <a:srgbClr val="C0C0C0"/>
            </a:solidFill>
            <a:ln w="9525">
              <a:solidFill>
                <a:srgbClr val="000000"/>
              </a:solidFill>
              <a:miter lim="800000"/>
            </a:ln>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30" name="Rectangle 11"/>
            <p:cNvSpPr>
              <a:spLocks noChangeArrowheads="1"/>
            </p:cNvSpPr>
            <p:nvPr/>
          </p:nvSpPr>
          <p:spPr bwMode="auto">
            <a:xfrm>
              <a:off x="4410" y="5018"/>
              <a:ext cx="126" cy="2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31" name="Line 12"/>
            <p:cNvSpPr>
              <a:spLocks noChangeShapeType="1"/>
            </p:cNvSpPr>
            <p:nvPr/>
          </p:nvSpPr>
          <p:spPr bwMode="auto">
            <a:xfrm>
              <a:off x="4416" y="5056"/>
              <a:ext cx="0" cy="18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13"/>
            <p:cNvSpPr>
              <a:spLocks noChangeShapeType="1"/>
            </p:cNvSpPr>
            <p:nvPr/>
          </p:nvSpPr>
          <p:spPr bwMode="auto">
            <a:xfrm>
              <a:off x="4536" y="5056"/>
              <a:ext cx="0" cy="18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Line 14"/>
            <p:cNvSpPr>
              <a:spLocks noChangeShapeType="1"/>
            </p:cNvSpPr>
            <p:nvPr/>
          </p:nvSpPr>
          <p:spPr bwMode="auto">
            <a:xfrm>
              <a:off x="4536" y="4992"/>
              <a:ext cx="0" cy="31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4" name="Group 15"/>
            <p:cNvGrpSpPr/>
            <p:nvPr/>
          </p:nvGrpSpPr>
          <p:grpSpPr bwMode="auto">
            <a:xfrm>
              <a:off x="5373" y="4496"/>
              <a:ext cx="447" cy="434"/>
              <a:chOff x="8793" y="3999"/>
              <a:chExt cx="447" cy="434"/>
            </a:xfrm>
          </p:grpSpPr>
          <p:sp>
            <p:nvSpPr>
              <p:cNvPr id="49" name="Oval 16"/>
              <p:cNvSpPr>
                <a:spLocks noChangeArrowheads="1"/>
              </p:cNvSpPr>
              <p:nvPr/>
            </p:nvSpPr>
            <p:spPr bwMode="auto">
              <a:xfrm>
                <a:off x="8820" y="4044"/>
                <a:ext cx="375" cy="372"/>
              </a:xfrm>
              <a:prstGeom prst="ellipse">
                <a:avLst/>
              </a:prstGeom>
              <a:solidFill>
                <a:srgbClr val="FFFFFF"/>
              </a:solidFill>
              <a:ln w="9525">
                <a:solidFill>
                  <a:srgbClr val="000000"/>
                </a:solidFill>
                <a:round/>
              </a:ln>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50" name="Rectangle 17"/>
              <p:cNvSpPr>
                <a:spLocks noChangeArrowheads="1"/>
              </p:cNvSpPr>
              <p:nvPr/>
            </p:nvSpPr>
            <p:spPr bwMode="auto">
              <a:xfrm>
                <a:off x="8793" y="3999"/>
                <a:ext cx="447"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r>
                  <a:rPr lang="en-US" altLang="zh-CN" sz="1800">
                    <a:ea typeface="宋体" panose="02010600030101010101" pitchFamily="2" charset="-122"/>
                  </a:rPr>
                  <a:t>A</a:t>
                </a:r>
              </a:p>
              <a:p>
                <a:endParaRPr lang="en-US" altLang="zh-CN" sz="1800">
                  <a:ea typeface="宋体" panose="02010600030101010101" pitchFamily="2" charset="-122"/>
                </a:endParaRPr>
              </a:p>
            </p:txBody>
          </p:sp>
        </p:grpSp>
        <p:sp>
          <p:nvSpPr>
            <p:cNvPr id="35" name="Rectangle 18"/>
            <p:cNvSpPr>
              <a:spLocks noChangeArrowheads="1"/>
            </p:cNvSpPr>
            <p:nvPr/>
          </p:nvSpPr>
          <p:spPr bwMode="auto">
            <a:xfrm>
              <a:off x="2520" y="5266"/>
              <a:ext cx="4200" cy="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ctr" eaLnBrk="1" hangingPunct="1"/>
              <a:r>
                <a:rPr lang="zh-CN" altLang="en-US">
                  <a:solidFill>
                    <a:srgbClr val="000000"/>
                  </a:solidFill>
                  <a:ea typeface="楷体_GB2312" pitchFamily="49" charset="-122"/>
                </a:rPr>
                <a:t>金属封装的硫化镉光敏电阻结构图</a:t>
              </a:r>
            </a:p>
          </p:txBody>
        </p:sp>
        <p:sp>
          <p:nvSpPr>
            <p:cNvPr id="36" name="Rectangle 19"/>
            <p:cNvSpPr>
              <a:spLocks noChangeArrowheads="1"/>
            </p:cNvSpPr>
            <p:nvPr/>
          </p:nvSpPr>
          <p:spPr bwMode="auto">
            <a:xfrm>
              <a:off x="2940" y="3455"/>
              <a:ext cx="1386"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r>
                <a:rPr lang="zh-CN" altLang="en-US" sz="1800">
                  <a:ea typeface="宋体" panose="02010600030101010101" pitchFamily="2" charset="-122"/>
                </a:rPr>
                <a:t>光导电材料</a:t>
              </a:r>
            </a:p>
            <a:p>
              <a:endParaRPr lang="en-US" altLang="zh-CN" sz="1800">
                <a:ea typeface="宋体" panose="02010600030101010101" pitchFamily="2" charset="-122"/>
              </a:endParaRPr>
            </a:p>
          </p:txBody>
        </p:sp>
        <p:sp>
          <p:nvSpPr>
            <p:cNvPr id="37" name="Rectangle 20"/>
            <p:cNvSpPr>
              <a:spLocks noChangeArrowheads="1"/>
            </p:cNvSpPr>
            <p:nvPr/>
          </p:nvSpPr>
          <p:spPr bwMode="auto">
            <a:xfrm>
              <a:off x="4953" y="3432"/>
              <a:ext cx="1176"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r>
                <a:rPr lang="zh-CN" altLang="en-US" sz="1800">
                  <a:ea typeface="宋体" panose="02010600030101010101" pitchFamily="2" charset="-122"/>
                </a:rPr>
                <a:t>绝缘衬低</a:t>
              </a:r>
            </a:p>
            <a:p>
              <a:endParaRPr lang="en-US" altLang="zh-CN" sz="1800">
                <a:ea typeface="宋体" panose="02010600030101010101" pitchFamily="2" charset="-122"/>
              </a:endParaRPr>
            </a:p>
          </p:txBody>
        </p:sp>
        <p:sp>
          <p:nvSpPr>
            <p:cNvPr id="38" name="Rectangle 21"/>
            <p:cNvSpPr>
              <a:spLocks noChangeArrowheads="1"/>
            </p:cNvSpPr>
            <p:nvPr/>
          </p:nvSpPr>
          <p:spPr bwMode="auto">
            <a:xfrm>
              <a:off x="5276" y="2111"/>
              <a:ext cx="79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r>
                <a:rPr lang="zh-CN" altLang="en-US" sz="1800">
                  <a:ea typeface="宋体" panose="02010600030101010101" pitchFamily="2" charset="-122"/>
                </a:rPr>
                <a:t>引线</a:t>
              </a:r>
            </a:p>
            <a:p>
              <a:endParaRPr lang="en-US" altLang="zh-CN" sz="1800">
                <a:ea typeface="宋体" panose="02010600030101010101" pitchFamily="2" charset="-122"/>
              </a:endParaRPr>
            </a:p>
          </p:txBody>
        </p:sp>
        <p:sp>
          <p:nvSpPr>
            <p:cNvPr id="39" name="Rectangle 22"/>
            <p:cNvSpPr>
              <a:spLocks noChangeArrowheads="1"/>
            </p:cNvSpPr>
            <p:nvPr/>
          </p:nvSpPr>
          <p:spPr bwMode="auto">
            <a:xfrm>
              <a:off x="3247" y="1908"/>
              <a:ext cx="79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r>
                <a:rPr lang="zh-CN" altLang="en-US" sz="1800">
                  <a:ea typeface="宋体" panose="02010600030101010101" pitchFamily="2" charset="-122"/>
                </a:rPr>
                <a:t>电极</a:t>
              </a:r>
            </a:p>
            <a:p>
              <a:endParaRPr lang="en-US" altLang="zh-CN" sz="1800">
                <a:ea typeface="宋体" panose="02010600030101010101" pitchFamily="2" charset="-122"/>
              </a:endParaRPr>
            </a:p>
          </p:txBody>
        </p:sp>
        <p:sp>
          <p:nvSpPr>
            <p:cNvPr id="40" name="Rectangle 23"/>
            <p:cNvSpPr>
              <a:spLocks noChangeArrowheads="1"/>
            </p:cNvSpPr>
            <p:nvPr/>
          </p:nvSpPr>
          <p:spPr bwMode="auto">
            <a:xfrm>
              <a:off x="3017" y="3083"/>
              <a:ext cx="79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r>
                <a:rPr lang="zh-CN" altLang="en-US" sz="1800">
                  <a:ea typeface="宋体" panose="02010600030101010101" pitchFamily="2" charset="-122"/>
                </a:rPr>
                <a:t>引线</a:t>
              </a:r>
            </a:p>
            <a:p>
              <a:endParaRPr lang="en-US" altLang="zh-CN" sz="1800">
                <a:ea typeface="宋体" panose="02010600030101010101" pitchFamily="2" charset="-122"/>
              </a:endParaRPr>
            </a:p>
          </p:txBody>
        </p:sp>
        <p:sp>
          <p:nvSpPr>
            <p:cNvPr id="41" name="Oval 24"/>
            <p:cNvSpPr>
              <a:spLocks noChangeArrowheads="1"/>
            </p:cNvSpPr>
            <p:nvPr/>
          </p:nvSpPr>
          <p:spPr bwMode="auto">
            <a:xfrm>
              <a:off x="3851" y="2884"/>
              <a:ext cx="126" cy="124"/>
            </a:xfrm>
            <a:prstGeom prst="ellipse">
              <a:avLst/>
            </a:prstGeom>
            <a:solidFill>
              <a:srgbClr val="FFFFFF"/>
            </a:solidFill>
            <a:ln w="9525">
              <a:solidFill>
                <a:srgbClr val="000000"/>
              </a:solidFill>
              <a:round/>
            </a:ln>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42" name="Oval 25"/>
            <p:cNvSpPr>
              <a:spLocks noChangeArrowheads="1"/>
            </p:cNvSpPr>
            <p:nvPr/>
          </p:nvSpPr>
          <p:spPr bwMode="auto">
            <a:xfrm>
              <a:off x="4914" y="2538"/>
              <a:ext cx="126" cy="124"/>
            </a:xfrm>
            <a:prstGeom prst="ellipse">
              <a:avLst/>
            </a:prstGeom>
            <a:solidFill>
              <a:srgbClr val="FFFFFF"/>
            </a:solidFill>
            <a:ln w="9525">
              <a:solidFill>
                <a:srgbClr val="000000"/>
              </a:solidFill>
              <a:round/>
            </a:ln>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43" name="Line 26"/>
            <p:cNvSpPr>
              <a:spLocks noChangeShapeType="1"/>
            </p:cNvSpPr>
            <p:nvPr/>
          </p:nvSpPr>
          <p:spPr bwMode="auto">
            <a:xfrm flipV="1">
              <a:off x="3528" y="2972"/>
              <a:ext cx="378" cy="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27"/>
            <p:cNvSpPr>
              <a:spLocks noChangeShapeType="1"/>
            </p:cNvSpPr>
            <p:nvPr/>
          </p:nvSpPr>
          <p:spPr bwMode="auto">
            <a:xfrm flipV="1">
              <a:off x="4998" y="2352"/>
              <a:ext cx="378" cy="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Line 28"/>
            <p:cNvSpPr>
              <a:spLocks noChangeShapeType="1"/>
            </p:cNvSpPr>
            <p:nvPr/>
          </p:nvSpPr>
          <p:spPr bwMode="auto">
            <a:xfrm flipH="1" flipV="1">
              <a:off x="3738" y="2228"/>
              <a:ext cx="210" cy="31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Line 29"/>
            <p:cNvSpPr>
              <a:spLocks noChangeShapeType="1"/>
            </p:cNvSpPr>
            <p:nvPr/>
          </p:nvSpPr>
          <p:spPr bwMode="auto">
            <a:xfrm flipH="1">
              <a:off x="3780" y="3158"/>
              <a:ext cx="420" cy="37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Line 30"/>
            <p:cNvSpPr>
              <a:spLocks noChangeShapeType="1"/>
            </p:cNvSpPr>
            <p:nvPr/>
          </p:nvSpPr>
          <p:spPr bwMode="auto">
            <a:xfrm>
              <a:off x="4914" y="3344"/>
              <a:ext cx="168" cy="18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 name="Rectangle 31"/>
            <p:cNvSpPr>
              <a:spLocks noChangeArrowheads="1"/>
            </p:cNvSpPr>
            <p:nvPr/>
          </p:nvSpPr>
          <p:spPr bwMode="auto">
            <a:xfrm>
              <a:off x="3988" y="4092"/>
              <a:ext cx="1386"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r>
                <a:rPr lang="zh-CN" altLang="en-US" sz="1800">
                  <a:ea typeface="宋体" panose="02010600030101010101" pitchFamily="2" charset="-122"/>
                </a:rPr>
                <a:t>光电导体</a:t>
              </a:r>
            </a:p>
            <a:p>
              <a:endParaRPr lang="en-US" altLang="zh-CN" sz="1800">
                <a:ea typeface="宋体" panose="02010600030101010101" pitchFamily="2" charset="-122"/>
              </a:endParaRPr>
            </a:p>
          </p:txBody>
        </p:sp>
      </p:grpSp>
      <p:sp>
        <p:nvSpPr>
          <p:cNvPr id="51" name="Text Box 32"/>
          <p:cNvSpPr txBox="1">
            <a:spLocks noChangeArrowheads="1"/>
          </p:cNvSpPr>
          <p:nvPr/>
        </p:nvSpPr>
        <p:spPr bwMode="auto">
          <a:xfrm>
            <a:off x="7067938" y="2231086"/>
            <a:ext cx="3657600"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lnSpc>
                <a:spcPct val="120000"/>
              </a:lnSpc>
            </a:pPr>
            <a:r>
              <a:rPr lang="zh-CN" altLang="en-US" sz="2800">
                <a:solidFill>
                  <a:srgbClr val="000000"/>
                </a:solidFill>
                <a:ea typeface="楷体_GB2312" pitchFamily="49" charset="-122"/>
              </a:rPr>
              <a:t>限，因此光电导体一般都做成薄层。为了获得高的灵敏度，光敏电阻的电极一般采用梳状图案，</a:t>
            </a:r>
            <a:r>
              <a:rPr kumimoji="0" lang="zh-CN" altLang="en-US" sz="2800">
                <a:solidFill>
                  <a:srgbClr val="000000"/>
                </a:solidFill>
                <a:ea typeface="楷体_GB2312" pitchFamily="49" charset="-122"/>
              </a:rPr>
              <a:t>结构</a:t>
            </a:r>
            <a:r>
              <a:rPr lang="zh-CN" altLang="en-US" sz="2800">
                <a:solidFill>
                  <a:srgbClr val="000000"/>
                </a:solidFill>
                <a:ea typeface="楷体_GB2312" pitchFamily="49" charset="-122"/>
              </a:rPr>
              <a:t>见下图。</a:t>
            </a:r>
          </a:p>
        </p:txBody>
      </p:sp>
    </p:spTree>
    <p:custDataLst>
      <p:tags r:id="rId1"/>
    </p:custData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
          <p:cNvSpPr txBox="1">
            <a:spLocks noChangeArrowheads="1"/>
          </p:cNvSpPr>
          <p:nvPr/>
        </p:nvSpPr>
        <p:spPr>
          <a:xfrm>
            <a:off x="6654800" y="609600"/>
            <a:ext cx="4419600" cy="1371600"/>
          </a:xfrm>
          <a:prstGeom prst="rect">
            <a:avLst/>
          </a:prstGeom>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sz="3600" b="1" dirty="0">
                <a:latin typeface="宋体" panose="02010600030101010101" pitchFamily="2" charset="-122"/>
              </a:rPr>
              <a:t>      </a:t>
            </a:r>
            <a:r>
              <a:rPr lang="zh-CN" altLang="en-US" sz="3600" b="1" dirty="0">
                <a:latin typeface="宋体" panose="02010600030101010101" pitchFamily="2" charset="-122"/>
              </a:rPr>
              <a:t>当光敏电阻受到光照时，</a:t>
            </a:r>
            <a:r>
              <a:rPr lang="zh-CN" altLang="en-US" sz="3600" b="1" dirty="0"/>
              <a:t> 阻值减小。</a:t>
            </a:r>
          </a:p>
        </p:txBody>
      </p:sp>
      <p:pic>
        <p:nvPicPr>
          <p:cNvPr id="55" name="Picture 4" descr="光敏电阻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962400"/>
            <a:ext cx="40640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 descr="光敏电阻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209800"/>
            <a:ext cx="3200400"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6" descr="光敏电阻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95400"/>
            <a:ext cx="292100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524292" y="586015"/>
            <a:ext cx="8351837"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3530"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buFont typeface="Wingdings" panose="05000000000000000000" pitchFamily="2" charset="2"/>
              <a:buChar char="u"/>
            </a:pPr>
            <a:r>
              <a:rPr lang="zh-CN" altLang="en-US" sz="2800" b="1" dirty="0">
                <a:solidFill>
                  <a:srgbClr val="000000"/>
                </a:solidFill>
                <a:latin typeface="楷体_GB2312" pitchFamily="49" charset="-122"/>
                <a:ea typeface="楷体_GB2312" pitchFamily="49" charset="-122"/>
              </a:rPr>
              <a:t>光敏电阻的主要参数和基本特性</a:t>
            </a:r>
          </a:p>
          <a:p>
            <a:pPr eaLnBrk="1" hangingPunct="1">
              <a:buFont typeface="Wingdings" panose="05000000000000000000" pitchFamily="2" charset="2"/>
              <a:buNone/>
            </a:pPr>
            <a:endParaRPr lang="zh-CN" altLang="en-US" sz="2800" b="1" dirty="0">
              <a:latin typeface="楷体_GB2312" pitchFamily="49" charset="-122"/>
              <a:ea typeface="楷体_GB2312" pitchFamily="49" charset="-122"/>
            </a:endParaRPr>
          </a:p>
          <a:p>
            <a:pPr eaLnBrk="1" hangingPunct="1">
              <a:buFont typeface="Wingdings" panose="05000000000000000000" pitchFamily="2" charset="2"/>
              <a:buChar char="ü"/>
            </a:pPr>
            <a:r>
              <a:rPr lang="zh-CN" altLang="en-US" sz="2800" b="1" dirty="0">
                <a:solidFill>
                  <a:schemeClr val="hlink"/>
                </a:solidFill>
                <a:latin typeface="楷体_GB2312" pitchFamily="49" charset="-122"/>
                <a:ea typeface="楷体_GB2312" pitchFamily="49" charset="-122"/>
              </a:rPr>
              <a:t>光电流</a:t>
            </a:r>
            <a:r>
              <a:rPr lang="zh-CN" altLang="en-US" sz="2800" b="1" dirty="0">
                <a:latin typeface="楷体_GB2312" pitchFamily="49" charset="-122"/>
                <a:ea typeface="楷体_GB2312" pitchFamily="49" charset="-122"/>
              </a:rPr>
              <a:t>：</a:t>
            </a:r>
          </a:p>
          <a:p>
            <a:pPr eaLnBrk="1" hangingPunct="1">
              <a:buFont typeface="Wingdings" panose="05000000000000000000" pitchFamily="2" charset="2"/>
              <a:buNone/>
            </a:pPr>
            <a:r>
              <a:rPr lang="en-US" altLang="zh-CN" sz="2800" b="1" dirty="0">
                <a:solidFill>
                  <a:srgbClr val="000000"/>
                </a:solidFill>
                <a:latin typeface="楷体_GB2312" pitchFamily="49" charset="-122"/>
                <a:ea typeface="楷体_GB2312" pitchFamily="49" charset="-122"/>
              </a:rPr>
              <a:t>1.</a:t>
            </a:r>
            <a:r>
              <a:rPr lang="zh-CN" altLang="en-US" sz="2800" b="1" dirty="0">
                <a:solidFill>
                  <a:srgbClr val="000000"/>
                </a:solidFill>
                <a:latin typeface="楷体_GB2312" pitchFamily="49" charset="-122"/>
                <a:ea typeface="楷体_GB2312" pitchFamily="49" charset="-122"/>
              </a:rPr>
              <a:t>光敏电阻在</a:t>
            </a:r>
            <a:r>
              <a:rPr lang="zh-CN" altLang="en-US" sz="2800" b="1" dirty="0">
                <a:solidFill>
                  <a:srgbClr val="0000FF"/>
                </a:solidFill>
                <a:latin typeface="楷体_GB2312" pitchFamily="49" charset="-122"/>
                <a:ea typeface="楷体_GB2312" pitchFamily="49" charset="-122"/>
              </a:rPr>
              <a:t>不受光照射时的阻值称</a:t>
            </a:r>
            <a:r>
              <a:rPr lang="zh-CN" altLang="en-US" sz="2800" b="1" dirty="0">
                <a:solidFill>
                  <a:srgbClr val="0000FF"/>
                </a:solidFill>
                <a:latin typeface="Arial" panose="020B0604020202020204" pitchFamily="34" charset="0"/>
                <a:ea typeface="楷体_GB2312" pitchFamily="49" charset="-122"/>
              </a:rPr>
              <a:t>“</a:t>
            </a:r>
            <a:r>
              <a:rPr lang="zh-CN" altLang="en-US" sz="2800" b="1" dirty="0">
                <a:solidFill>
                  <a:srgbClr val="A50021"/>
                </a:solidFill>
                <a:latin typeface="楷体_GB2312" pitchFamily="49" charset="-122"/>
                <a:ea typeface="楷体_GB2312" pitchFamily="49" charset="-122"/>
              </a:rPr>
              <a:t>暗电阻</a:t>
            </a:r>
            <a:r>
              <a:rPr lang="zh-CN" altLang="en-US" sz="2800" b="1" dirty="0">
                <a:latin typeface="Arial" panose="020B0604020202020204" pitchFamily="34" charset="0"/>
                <a:ea typeface="楷体_GB2312" pitchFamily="49" charset="-122"/>
              </a:rPr>
              <a:t>”</a:t>
            </a:r>
            <a:r>
              <a:rPr lang="zh-CN" altLang="en-US" sz="2800" b="1" dirty="0">
                <a:latin typeface="楷体_GB2312" pitchFamily="49" charset="-122"/>
                <a:ea typeface="楷体_GB2312" pitchFamily="49" charset="-122"/>
              </a:rPr>
              <a:t>，</a:t>
            </a:r>
            <a:r>
              <a:rPr lang="zh-CN" altLang="en-US" sz="2800" b="1" dirty="0">
                <a:solidFill>
                  <a:srgbClr val="000000"/>
                </a:solidFill>
                <a:latin typeface="楷体_GB2312" pitchFamily="49" charset="-122"/>
                <a:ea typeface="楷体_GB2312" pitchFamily="49" charset="-122"/>
              </a:rPr>
              <a:t>或称暗阻，此时</a:t>
            </a:r>
            <a:r>
              <a:rPr lang="zh-CN" altLang="en-US" sz="2800" b="1" dirty="0">
                <a:solidFill>
                  <a:srgbClr val="0000FF"/>
                </a:solidFill>
                <a:latin typeface="楷体_GB2312" pitchFamily="49" charset="-122"/>
                <a:ea typeface="楷体_GB2312" pitchFamily="49" charset="-122"/>
              </a:rPr>
              <a:t>流过的电流称</a:t>
            </a:r>
            <a:r>
              <a:rPr lang="zh-CN" altLang="en-US" sz="2800" b="1" dirty="0">
                <a:solidFill>
                  <a:srgbClr val="0000FF"/>
                </a:solidFill>
                <a:latin typeface="Arial" panose="020B0604020202020204" pitchFamily="34" charset="0"/>
                <a:ea typeface="楷体_GB2312" pitchFamily="49" charset="-122"/>
              </a:rPr>
              <a:t>“</a:t>
            </a:r>
            <a:r>
              <a:rPr lang="zh-CN" altLang="en-US" sz="2800" b="1" dirty="0">
                <a:solidFill>
                  <a:srgbClr val="A50021"/>
                </a:solidFill>
                <a:latin typeface="楷体_GB2312" pitchFamily="49" charset="-122"/>
                <a:ea typeface="楷体_GB2312" pitchFamily="49" charset="-122"/>
              </a:rPr>
              <a:t>暗电流</a:t>
            </a:r>
            <a:r>
              <a:rPr lang="zh-CN" altLang="en-US" sz="2800" b="1" dirty="0">
                <a:latin typeface="Arial" panose="020B0604020202020204" pitchFamily="34" charset="0"/>
                <a:ea typeface="楷体_GB2312" pitchFamily="49" charset="-122"/>
              </a:rPr>
              <a:t>”</a:t>
            </a:r>
            <a:r>
              <a:rPr lang="zh-CN" altLang="en-US" sz="2800" b="1" dirty="0">
                <a:latin typeface="楷体_GB2312" pitchFamily="49" charset="-122"/>
                <a:ea typeface="楷体_GB2312" pitchFamily="49" charset="-122"/>
              </a:rPr>
              <a:t>；</a:t>
            </a:r>
          </a:p>
          <a:p>
            <a:pPr eaLnBrk="1" hangingPunct="1">
              <a:buFont typeface="Wingdings" panose="05000000000000000000" pitchFamily="2" charset="2"/>
              <a:buNone/>
            </a:pPr>
            <a:r>
              <a:rPr lang="en-US" altLang="zh-CN" sz="2800" b="1" dirty="0">
                <a:solidFill>
                  <a:srgbClr val="000000"/>
                </a:solidFill>
                <a:latin typeface="楷体_GB2312" pitchFamily="49" charset="-122"/>
                <a:ea typeface="楷体_GB2312" pitchFamily="49" charset="-122"/>
              </a:rPr>
              <a:t>2.</a:t>
            </a:r>
            <a:r>
              <a:rPr lang="zh-CN" altLang="en-US" sz="2800" b="1" dirty="0">
                <a:solidFill>
                  <a:srgbClr val="000000"/>
                </a:solidFill>
                <a:latin typeface="楷体_GB2312" pitchFamily="49" charset="-122"/>
                <a:ea typeface="楷体_GB2312" pitchFamily="49" charset="-122"/>
              </a:rPr>
              <a:t>光敏电阻在</a:t>
            </a:r>
            <a:r>
              <a:rPr lang="zh-CN" altLang="en-US" sz="2800" b="1" dirty="0">
                <a:solidFill>
                  <a:srgbClr val="FF3300"/>
                </a:solidFill>
                <a:latin typeface="楷体_GB2312" pitchFamily="49" charset="-122"/>
                <a:ea typeface="楷体_GB2312" pitchFamily="49" charset="-122"/>
              </a:rPr>
              <a:t>受光照射时的阻值称</a:t>
            </a:r>
            <a:r>
              <a:rPr lang="zh-CN" altLang="en-US"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亮电阻</a:t>
            </a:r>
            <a:r>
              <a:rPr lang="zh-CN" altLang="en-US"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或称亮阻</a:t>
            </a:r>
            <a:r>
              <a:rPr lang="zh-CN" altLang="en-US" sz="2800" b="1" dirty="0">
                <a:solidFill>
                  <a:srgbClr val="000000"/>
                </a:solidFill>
                <a:latin typeface="楷体_GB2312" pitchFamily="49" charset="-122"/>
                <a:ea typeface="楷体_GB2312" pitchFamily="49" charset="-122"/>
              </a:rPr>
              <a:t>，此时的</a:t>
            </a:r>
            <a:r>
              <a:rPr lang="zh-CN" altLang="en-US" sz="2800" b="1" dirty="0">
                <a:solidFill>
                  <a:srgbClr val="FF3300"/>
                </a:solidFill>
                <a:latin typeface="楷体_GB2312" pitchFamily="49" charset="-122"/>
                <a:ea typeface="楷体_GB2312" pitchFamily="49" charset="-122"/>
              </a:rPr>
              <a:t>电流称</a:t>
            </a:r>
            <a:r>
              <a:rPr lang="zh-CN" altLang="en-US" sz="2800" b="1" dirty="0">
                <a:solidFill>
                  <a:srgbClr val="FF3300"/>
                </a:solidFill>
                <a:latin typeface="Arial" panose="020B0604020202020204" pitchFamily="34" charset="0"/>
                <a:ea typeface="楷体_GB2312" pitchFamily="49" charset="-122"/>
              </a:rPr>
              <a:t>“</a:t>
            </a:r>
            <a:r>
              <a:rPr lang="zh-CN" altLang="en-US" sz="2800" b="1" dirty="0">
                <a:solidFill>
                  <a:srgbClr val="FF3300"/>
                </a:solidFill>
                <a:latin typeface="楷体_GB2312" pitchFamily="49" charset="-122"/>
                <a:ea typeface="楷体_GB2312" pitchFamily="49" charset="-122"/>
              </a:rPr>
              <a:t>亮电流</a:t>
            </a:r>
            <a:r>
              <a:rPr lang="zh-CN" altLang="en-US" sz="2800" b="1" dirty="0">
                <a:latin typeface="Arial" panose="020B0604020202020204" pitchFamily="34" charset="0"/>
                <a:ea typeface="楷体_GB2312" pitchFamily="49" charset="-122"/>
              </a:rPr>
              <a:t>”</a:t>
            </a:r>
            <a:r>
              <a:rPr lang="zh-CN" altLang="en-US" sz="2800" b="1" dirty="0">
                <a:latin typeface="楷体_GB2312" pitchFamily="49" charset="-122"/>
                <a:ea typeface="楷体_GB2312" pitchFamily="49" charset="-122"/>
              </a:rPr>
              <a:t>。</a:t>
            </a:r>
          </a:p>
          <a:p>
            <a:pPr eaLnBrk="1" hangingPunct="1">
              <a:buFont typeface="Wingdings" panose="05000000000000000000" pitchFamily="2" charset="2"/>
              <a:buNone/>
            </a:pPr>
            <a:r>
              <a:rPr lang="en-US" altLang="zh-CN" sz="2800" b="1" dirty="0">
                <a:solidFill>
                  <a:srgbClr val="000000"/>
                </a:solidFill>
                <a:latin typeface="楷体_GB2312" pitchFamily="49" charset="-122"/>
                <a:ea typeface="楷体_GB2312" pitchFamily="49" charset="-122"/>
              </a:rPr>
              <a:t>3.</a:t>
            </a:r>
            <a:r>
              <a:rPr lang="zh-CN" altLang="en-US" sz="2800" b="1" dirty="0">
                <a:solidFill>
                  <a:srgbClr val="000000"/>
                </a:solidFill>
                <a:latin typeface="楷体_GB2312" pitchFamily="49" charset="-122"/>
                <a:ea typeface="楷体_GB2312" pitchFamily="49" charset="-122"/>
              </a:rPr>
              <a:t>亮电流与暗电流之差</a:t>
            </a:r>
            <a:r>
              <a:rPr lang="zh-CN" altLang="en-US" sz="2800" b="1" dirty="0">
                <a:solidFill>
                  <a:srgbClr val="0000FF"/>
                </a:solidFill>
                <a:latin typeface="楷体_GB2312" pitchFamily="49" charset="-122"/>
                <a:ea typeface="楷体_GB2312" pitchFamily="49" charset="-122"/>
              </a:rPr>
              <a:t>即为</a:t>
            </a:r>
            <a:r>
              <a:rPr lang="zh-CN" altLang="en-US" sz="2800" b="1" dirty="0">
                <a:solidFill>
                  <a:srgbClr val="0000FF"/>
                </a:solidFill>
                <a:latin typeface="Arial" panose="020B0604020202020204" pitchFamily="34" charset="0"/>
                <a:ea typeface="楷体_GB2312" pitchFamily="49" charset="-122"/>
              </a:rPr>
              <a:t>“</a:t>
            </a:r>
            <a:r>
              <a:rPr lang="zh-CN" altLang="en-US" sz="2800" b="1" dirty="0">
                <a:solidFill>
                  <a:srgbClr val="0000FF"/>
                </a:solidFill>
                <a:latin typeface="楷体_GB2312" pitchFamily="49" charset="-122"/>
                <a:ea typeface="楷体_GB2312" pitchFamily="49" charset="-122"/>
              </a:rPr>
              <a:t>光电流</a:t>
            </a:r>
            <a:r>
              <a:rPr lang="zh-CN" altLang="en-US" sz="2800" b="1" dirty="0">
                <a:solidFill>
                  <a:srgbClr val="0000FF"/>
                </a:solidFill>
                <a:latin typeface="Arial" panose="020B0604020202020204" pitchFamily="34" charset="0"/>
                <a:ea typeface="楷体_GB2312" pitchFamily="49" charset="-122"/>
              </a:rPr>
              <a:t>”</a:t>
            </a:r>
            <a:r>
              <a:rPr lang="zh-CN" altLang="en-US" sz="2800" b="1" dirty="0">
                <a:solidFill>
                  <a:srgbClr val="0000FF"/>
                </a:solidFill>
                <a:latin typeface="楷体_GB2312" pitchFamily="49" charset="-122"/>
                <a:ea typeface="楷体_GB2312" pitchFamily="49" charset="-122"/>
              </a:rPr>
              <a:t>。</a:t>
            </a:r>
          </a:p>
          <a:p>
            <a:pPr eaLnBrk="1" hangingPunct="1"/>
            <a:r>
              <a:rPr lang="zh-CN" altLang="en-US" sz="2800" b="1" dirty="0">
                <a:solidFill>
                  <a:srgbClr val="000000"/>
                </a:solidFill>
                <a:latin typeface="楷体_GB2312" pitchFamily="49" charset="-122"/>
                <a:ea typeface="楷体_GB2312" pitchFamily="49" charset="-122"/>
              </a:rPr>
              <a:t>希望</a:t>
            </a:r>
            <a:r>
              <a:rPr lang="zh-CN" altLang="en-US" sz="2800" b="1" dirty="0">
                <a:solidFill>
                  <a:srgbClr val="FF3300"/>
                </a:solidFill>
                <a:latin typeface="楷体_GB2312" pitchFamily="49" charset="-122"/>
                <a:ea typeface="楷体_GB2312" pitchFamily="49" charset="-122"/>
              </a:rPr>
              <a:t>暗阻愈大愈好</a:t>
            </a:r>
            <a:r>
              <a:rPr lang="zh-CN" altLang="en-US" sz="2800" b="1" dirty="0">
                <a:solidFill>
                  <a:srgbClr val="000000"/>
                </a:solidFill>
                <a:latin typeface="楷体_GB2312" pitchFamily="49" charset="-122"/>
                <a:ea typeface="楷体_GB2312" pitchFamily="49" charset="-122"/>
              </a:rPr>
              <a:t>，而</a:t>
            </a:r>
            <a:r>
              <a:rPr lang="zh-CN" altLang="en-US" sz="2800" b="1" dirty="0">
                <a:solidFill>
                  <a:srgbClr val="FF3300"/>
                </a:solidFill>
                <a:latin typeface="楷体_GB2312" pitchFamily="49" charset="-122"/>
                <a:ea typeface="楷体_GB2312" pitchFamily="49" charset="-122"/>
              </a:rPr>
              <a:t>亮阻越小越好</a:t>
            </a:r>
            <a:r>
              <a:rPr lang="zh-CN" altLang="en-US" sz="2800" b="1" dirty="0">
                <a:solidFill>
                  <a:srgbClr val="000000"/>
                </a:solidFill>
                <a:latin typeface="楷体_GB2312" pitchFamily="49" charset="-122"/>
                <a:ea typeface="楷体_GB2312" pitchFamily="49" charset="-122"/>
              </a:rPr>
              <a:t>，即光电流尽可能大，灵敏度就高。</a:t>
            </a:r>
          </a:p>
          <a:p>
            <a:pPr eaLnBrk="1" hangingPunct="1"/>
            <a:r>
              <a:rPr lang="zh-CN" altLang="en-US" sz="2800" b="1" dirty="0">
                <a:solidFill>
                  <a:srgbClr val="000000"/>
                </a:solidFill>
                <a:latin typeface="楷体_GB2312" pitchFamily="49" charset="-122"/>
                <a:ea typeface="楷体_GB2312" pitchFamily="49" charset="-122"/>
              </a:rPr>
              <a:t>光敏电阻暗阻值</a:t>
            </a:r>
            <a:r>
              <a:rPr lang="zh-CN" altLang="en-US" sz="2800" b="1" dirty="0">
                <a:solidFill>
                  <a:srgbClr val="FF3300"/>
                </a:solidFill>
                <a:latin typeface="楷体_GB2312" pitchFamily="49" charset="-122"/>
                <a:ea typeface="楷体_GB2312" pitchFamily="49" charset="-122"/>
              </a:rPr>
              <a:t>兆欧级</a:t>
            </a:r>
            <a:r>
              <a:rPr lang="zh-CN" altLang="en-US" sz="2800" b="1" dirty="0">
                <a:solidFill>
                  <a:srgbClr val="000000"/>
                </a:solidFill>
                <a:latin typeface="楷体_GB2312" pitchFamily="49" charset="-122"/>
                <a:ea typeface="楷体_GB2312" pitchFamily="49" charset="-122"/>
              </a:rPr>
              <a:t>，亮阻值在</a:t>
            </a:r>
            <a:r>
              <a:rPr lang="zh-CN" altLang="en-US" sz="2800" b="1" dirty="0">
                <a:solidFill>
                  <a:srgbClr val="FF3300"/>
                </a:solidFill>
                <a:latin typeface="楷体_GB2312" pitchFamily="49" charset="-122"/>
                <a:ea typeface="楷体_GB2312" pitchFamily="49" charset="-122"/>
              </a:rPr>
              <a:t>几千欧姆以下</a:t>
            </a:r>
            <a:r>
              <a:rPr lang="zh-CN" altLang="en-US" sz="2800" b="1" dirty="0">
                <a:latin typeface="楷体_GB2312" pitchFamily="49" charset="-122"/>
                <a:ea typeface="楷体_GB2312" pitchFamily="49" charset="-122"/>
              </a:rPr>
              <a:t>。</a:t>
            </a:r>
          </a:p>
          <a:p>
            <a:pPr eaLnBrk="1" hangingPunct="1"/>
            <a:endParaRPr lang="en-US" altLang="zh-CN" sz="2800" b="1" dirty="0">
              <a:solidFill>
                <a:srgbClr val="0000FF"/>
              </a:solidFill>
              <a:latin typeface="楷体_GB2312" pitchFamily="49" charset="-122"/>
              <a:ea typeface="楷体_GB2312" pitchFamily="49" charset="-122"/>
            </a:endParaRPr>
          </a:p>
        </p:txBody>
      </p:sp>
    </p:spTree>
    <p:custDataLst>
      <p:tags r:id="rId1"/>
    </p:custData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24" y="1160684"/>
            <a:ext cx="3686175" cy="27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146382" y="206576"/>
            <a:ext cx="1198289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303530"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buFont typeface="Wingdings" panose="05000000000000000000" pitchFamily="2" charset="2"/>
              <a:buChar char="ü"/>
            </a:pPr>
            <a:r>
              <a:rPr lang="zh-CN" altLang="en-US" sz="2800" b="1" dirty="0">
                <a:solidFill>
                  <a:schemeClr val="hlink"/>
                </a:solidFill>
                <a:latin typeface="楷体_GB2312" pitchFamily="49" charset="-122"/>
                <a:ea typeface="楷体_GB2312" pitchFamily="49" charset="-122"/>
              </a:rPr>
              <a:t>伏安特性：</a:t>
            </a:r>
            <a:r>
              <a:rPr lang="zh-CN" altLang="en-US" sz="1800" b="1" dirty="0">
                <a:latin typeface="楷体_GB2312" pitchFamily="49" charset="-122"/>
                <a:ea typeface="楷体_GB2312" pitchFamily="49" charset="-122"/>
              </a:rPr>
              <a:t>  </a:t>
            </a:r>
          </a:p>
          <a:p>
            <a:pPr eaLnBrk="1" hangingPunct="1">
              <a:buFont typeface="Wingdings" panose="05000000000000000000" pitchFamily="2" charset="2"/>
              <a:buNone/>
            </a:pPr>
            <a:r>
              <a:rPr lang="zh-CN" altLang="en-US" sz="2800" b="1" dirty="0">
                <a:solidFill>
                  <a:srgbClr val="000000"/>
                </a:solidFill>
                <a:latin typeface="楷体_GB2312" pitchFamily="49" charset="-122"/>
                <a:ea typeface="楷体_GB2312" pitchFamily="49" charset="-122"/>
              </a:rPr>
              <a:t>在光敏电阻的</a:t>
            </a:r>
            <a:r>
              <a:rPr lang="zh-CN" altLang="en-US" sz="2800" b="1" dirty="0">
                <a:solidFill>
                  <a:srgbClr val="0000FF"/>
                </a:solidFill>
                <a:latin typeface="楷体_GB2312" pitchFamily="49" charset="-122"/>
                <a:ea typeface="楷体_GB2312" pitchFamily="49" charset="-122"/>
              </a:rPr>
              <a:t>两端所加电压和电流的关系曲线</a:t>
            </a:r>
            <a:r>
              <a:rPr lang="zh-CN" altLang="en-US" sz="2800" b="1" dirty="0">
                <a:solidFill>
                  <a:srgbClr val="000000"/>
                </a:solidFill>
                <a:latin typeface="楷体_GB2312" pitchFamily="49" charset="-122"/>
                <a:ea typeface="楷体_GB2312" pitchFamily="49" charset="-122"/>
              </a:rPr>
              <a:t>，称为光敏电阻的伏安特性 </a:t>
            </a:r>
          </a:p>
        </p:txBody>
      </p:sp>
      <p:sp>
        <p:nvSpPr>
          <p:cNvPr id="12" name="Rectangle 4"/>
          <p:cNvSpPr txBox="1">
            <a:spLocks noChangeArrowheads="1"/>
          </p:cNvSpPr>
          <p:nvPr/>
        </p:nvSpPr>
        <p:spPr>
          <a:xfrm>
            <a:off x="331824" y="4511119"/>
            <a:ext cx="11299290" cy="2358971"/>
          </a:xfrm>
          <a:prstGeom prst="rect">
            <a:avLst/>
          </a:prstGeom>
          <a:noFill/>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2255" indent="-262255">
              <a:lnSpc>
                <a:spcPct val="100000"/>
              </a:lnSpc>
            </a:pPr>
            <a:r>
              <a:rPr lang="zh-CN" altLang="en-US" sz="2600" b="1" dirty="0">
                <a:solidFill>
                  <a:srgbClr val="000000"/>
                </a:solidFill>
                <a:ea typeface="楷体_GB2312" pitchFamily="49" charset="-122"/>
              </a:rPr>
              <a:t>加的电压越高，光电流愈大，且没有饱和现象</a:t>
            </a:r>
            <a:r>
              <a:rPr lang="en-US" altLang="zh-CN" sz="2600" b="1" dirty="0">
                <a:solidFill>
                  <a:srgbClr val="000000"/>
                </a:solidFill>
                <a:ea typeface="楷体_GB2312" pitchFamily="49" charset="-122"/>
              </a:rPr>
              <a:t>,</a:t>
            </a:r>
            <a:r>
              <a:rPr lang="zh-CN" altLang="en-US" sz="2600" b="1" dirty="0">
                <a:solidFill>
                  <a:srgbClr val="000000"/>
                </a:solidFill>
                <a:ea typeface="楷体_GB2312" pitchFamily="49" charset="-122"/>
              </a:rPr>
              <a:t>但是电压不能无限制增大，因否则会永久性损坏</a:t>
            </a:r>
            <a:r>
              <a:rPr lang="en-US" altLang="zh-CN" sz="2600" b="1" dirty="0">
                <a:solidFill>
                  <a:srgbClr val="000000"/>
                </a:solidFill>
                <a:ea typeface="楷体_GB2312" pitchFamily="49" charset="-122"/>
              </a:rPr>
              <a:t>.</a:t>
            </a:r>
            <a:endParaRPr lang="zh-CN" altLang="en-US" sz="2600" b="1" dirty="0">
              <a:solidFill>
                <a:srgbClr val="000000"/>
              </a:solidFill>
              <a:ea typeface="楷体_GB2312" pitchFamily="49" charset="-122"/>
            </a:endParaRPr>
          </a:p>
          <a:p>
            <a:pPr marL="262255" indent="-262255">
              <a:lnSpc>
                <a:spcPct val="100000"/>
              </a:lnSpc>
            </a:pPr>
            <a:r>
              <a:rPr lang="zh-CN" altLang="en-US" sz="2600" b="1" dirty="0">
                <a:solidFill>
                  <a:srgbClr val="000000"/>
                </a:solidFill>
                <a:ea typeface="楷体_GB2312" pitchFamily="49" charset="-122"/>
              </a:rPr>
              <a:t>在给定的电压下，光电流的数值将随光照的增强而增加。</a:t>
            </a:r>
            <a:endParaRPr lang="en-US" altLang="zh-CN" sz="2600" b="1" dirty="0">
              <a:solidFill>
                <a:srgbClr val="000000"/>
              </a:solidFill>
              <a:ea typeface="楷体_GB2312" pitchFamily="49" charset="-122"/>
            </a:endParaRPr>
          </a:p>
          <a:p>
            <a:pPr marL="262255" indent="-262255">
              <a:lnSpc>
                <a:spcPct val="100000"/>
              </a:lnSpc>
            </a:pPr>
            <a:r>
              <a:rPr lang="zh-CN" altLang="en-US" sz="2600" b="1" dirty="0">
                <a:solidFill>
                  <a:srgbClr val="000000"/>
                </a:solidFill>
                <a:ea typeface="楷体_GB2312" pitchFamily="49" charset="-122"/>
              </a:rPr>
              <a:t>在应用时光敏电阻有最大额定功率、最高工作电压、最大额定电流，因此</a:t>
            </a:r>
            <a:r>
              <a:rPr lang="zh-CN" altLang="en-US" sz="2600" b="1" dirty="0">
                <a:solidFill>
                  <a:srgbClr val="FF0000"/>
                </a:solidFill>
                <a:ea typeface="楷体_GB2312" pitchFamily="49" charset="-122"/>
              </a:rPr>
              <a:t>不能超过虚线的功耗区</a:t>
            </a:r>
            <a:r>
              <a:rPr lang="zh-CN" altLang="en-US" sz="2600" b="1" dirty="0">
                <a:solidFill>
                  <a:srgbClr val="000000"/>
                </a:solidFill>
                <a:ea typeface="楷体_GB2312" pitchFamily="49" charset="-122"/>
              </a:rPr>
              <a:t>。</a:t>
            </a:r>
          </a:p>
        </p:txBody>
      </p:sp>
      <p:sp>
        <p:nvSpPr>
          <p:cNvPr id="13" name="Rectangle 5"/>
          <p:cNvSpPr>
            <a:spLocks noChangeArrowheads="1"/>
          </p:cNvSpPr>
          <p:nvPr/>
        </p:nvSpPr>
        <p:spPr bwMode="auto">
          <a:xfrm>
            <a:off x="4618776" y="1453063"/>
            <a:ext cx="65028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b="1" dirty="0">
                <a:solidFill>
                  <a:srgbClr val="FF3300"/>
                </a:solidFill>
                <a:latin typeface="楷体_GB2312" pitchFamily="49" charset="-122"/>
                <a:ea typeface="楷体_GB2312" pitchFamily="49" charset="-122"/>
              </a:rPr>
              <a:t>勒克斯（</a:t>
            </a:r>
            <a:r>
              <a:rPr lang="en-US" altLang="zh-CN" b="1" dirty="0">
                <a:solidFill>
                  <a:srgbClr val="FF3300"/>
                </a:solidFill>
                <a:latin typeface="楷体_GB2312" pitchFamily="49" charset="-122"/>
                <a:ea typeface="楷体_GB2312" pitchFamily="49" charset="-122"/>
              </a:rPr>
              <a:t>lx</a:t>
            </a:r>
            <a:r>
              <a:rPr lang="zh-CN" altLang="en-US" b="1" dirty="0">
                <a:solidFill>
                  <a:srgbClr val="FF3300"/>
                </a:solidFill>
                <a:latin typeface="楷体_GB2312" pitchFamily="49" charset="-122"/>
                <a:ea typeface="楷体_GB2312" pitchFamily="49" charset="-122"/>
              </a:rPr>
              <a:t>）：</a:t>
            </a:r>
            <a:r>
              <a:rPr lang="zh-CN" altLang="en-US" b="1" dirty="0">
                <a:solidFill>
                  <a:srgbClr val="000000"/>
                </a:solidFill>
                <a:latin typeface="楷体_GB2312" pitchFamily="49" charset="-122"/>
                <a:ea typeface="楷体_GB2312" pitchFamily="49" charset="-122"/>
              </a:rPr>
              <a:t>光照度单位。表示距离光源</a:t>
            </a:r>
            <a:r>
              <a:rPr lang="en-US" altLang="zh-CN" b="1" dirty="0">
                <a:solidFill>
                  <a:srgbClr val="000000"/>
                </a:solidFill>
                <a:latin typeface="楷体_GB2312" pitchFamily="49" charset="-122"/>
                <a:ea typeface="楷体_GB2312" pitchFamily="49" charset="-122"/>
              </a:rPr>
              <a:t>1</a:t>
            </a:r>
            <a:r>
              <a:rPr lang="zh-CN" altLang="en-US" b="1" dirty="0">
                <a:solidFill>
                  <a:srgbClr val="000000"/>
                </a:solidFill>
                <a:latin typeface="楷体_GB2312" pitchFamily="49" charset="-122"/>
                <a:ea typeface="楷体_GB2312" pitchFamily="49" charset="-122"/>
              </a:rPr>
              <a:t>米处，</a:t>
            </a:r>
            <a:r>
              <a:rPr lang="en-US" altLang="zh-CN" b="1" dirty="0">
                <a:solidFill>
                  <a:srgbClr val="000000"/>
                </a:solidFill>
                <a:latin typeface="楷体_GB2312" pitchFamily="49" charset="-122"/>
                <a:ea typeface="楷体_GB2312" pitchFamily="49" charset="-122"/>
              </a:rPr>
              <a:t>1</a:t>
            </a:r>
            <a:r>
              <a:rPr lang="zh-CN" altLang="en-US" b="1" dirty="0">
                <a:solidFill>
                  <a:srgbClr val="000000"/>
                </a:solidFill>
                <a:latin typeface="楷体_GB2312" pitchFamily="49" charset="-122"/>
                <a:ea typeface="楷体_GB2312" pitchFamily="49" charset="-122"/>
              </a:rPr>
              <a:t>平方米面积接受</a:t>
            </a:r>
            <a:r>
              <a:rPr lang="en-US" altLang="zh-CN" b="1" dirty="0">
                <a:solidFill>
                  <a:srgbClr val="000000"/>
                </a:solidFill>
                <a:latin typeface="楷体_GB2312" pitchFamily="49" charset="-122"/>
                <a:ea typeface="楷体_GB2312" pitchFamily="49" charset="-122"/>
              </a:rPr>
              <a:t>1</a:t>
            </a:r>
            <a:r>
              <a:rPr lang="en-US" altLang="zh-CN" b="1" i="1" dirty="0">
                <a:solidFill>
                  <a:srgbClr val="000000"/>
                </a:solidFill>
                <a:latin typeface="楷体_GB2312" pitchFamily="49" charset="-122"/>
                <a:ea typeface="楷体_GB2312" pitchFamily="49" charset="-122"/>
              </a:rPr>
              <a:t>lm</a:t>
            </a:r>
            <a:r>
              <a:rPr lang="zh-CN" altLang="en-US" b="1" dirty="0">
                <a:solidFill>
                  <a:srgbClr val="000000"/>
                </a:solidFill>
                <a:latin typeface="楷体_GB2312" pitchFamily="49" charset="-122"/>
                <a:ea typeface="楷体_GB2312" pitchFamily="49" charset="-122"/>
              </a:rPr>
              <a:t>光通量时的照度。</a:t>
            </a:r>
          </a:p>
        </p:txBody>
      </p:sp>
      <p:sp>
        <p:nvSpPr>
          <p:cNvPr id="14" name="Rectangle 6"/>
          <p:cNvSpPr>
            <a:spLocks noChangeArrowheads="1"/>
          </p:cNvSpPr>
          <p:nvPr/>
        </p:nvSpPr>
        <p:spPr bwMode="auto">
          <a:xfrm>
            <a:off x="4847394" y="3134316"/>
            <a:ext cx="32035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2000" b="1" dirty="0">
                <a:solidFill>
                  <a:srgbClr val="0000FF"/>
                </a:solidFill>
                <a:latin typeface="黑体" panose="02010609060101010101" charset="-122"/>
                <a:ea typeface="黑体" panose="02010609060101010101" charset="-122"/>
              </a:rPr>
              <a:t>白炽灯</a:t>
            </a:r>
            <a:r>
              <a:rPr lang="zh-CN" altLang="en-US" sz="2000" b="1" dirty="0">
                <a:latin typeface="黑体" panose="02010609060101010101" charset="-122"/>
                <a:ea typeface="黑体" panose="02010609060101010101" charset="-122"/>
              </a:rPr>
              <a:t>：</a:t>
            </a:r>
            <a:r>
              <a:rPr lang="en-US" altLang="zh-CN" sz="2000" b="1" dirty="0">
                <a:latin typeface="黑体" panose="02010609060101010101" charset="-122"/>
                <a:ea typeface="黑体" panose="02010609060101010101" charset="-122"/>
              </a:rPr>
              <a:t>15</a:t>
            </a:r>
            <a:r>
              <a:rPr lang="zh-CN" altLang="en-US" sz="2000" b="1" dirty="0">
                <a:latin typeface="黑体" panose="02010609060101010101" charset="-122"/>
                <a:ea typeface="黑体" panose="02010609060101010101" charset="-122"/>
              </a:rPr>
              <a:t>（流明</a:t>
            </a:r>
            <a:r>
              <a:rPr lang="en-US" altLang="zh-CN" sz="2000" b="1" dirty="0">
                <a:latin typeface="黑体" panose="02010609060101010101" charset="-122"/>
                <a:ea typeface="黑体" panose="02010609060101010101" charset="-122"/>
              </a:rPr>
              <a:t>/</a:t>
            </a:r>
            <a:r>
              <a:rPr lang="zh-CN" altLang="en-US" sz="2000" b="1" dirty="0">
                <a:latin typeface="黑体" panose="02010609060101010101" charset="-122"/>
                <a:ea typeface="黑体" panose="02010609060101010101" charset="-122"/>
              </a:rPr>
              <a:t>瓦）</a:t>
            </a:r>
          </a:p>
          <a:p>
            <a:pPr eaLnBrk="1" hangingPunct="1"/>
            <a:r>
              <a:rPr lang="zh-CN" altLang="en-US" sz="2000" b="1" dirty="0">
                <a:solidFill>
                  <a:srgbClr val="0000FF"/>
                </a:solidFill>
                <a:latin typeface="黑体" panose="02010609060101010101" charset="-122"/>
                <a:ea typeface="黑体" panose="02010609060101010101" charset="-122"/>
              </a:rPr>
              <a:t>白色</a:t>
            </a:r>
            <a:r>
              <a:rPr lang="en-US" altLang="zh-CN" sz="2000" b="1" dirty="0">
                <a:solidFill>
                  <a:srgbClr val="0000FF"/>
                </a:solidFill>
                <a:latin typeface="黑体" panose="02010609060101010101" charset="-122"/>
                <a:ea typeface="黑体" panose="02010609060101010101" charset="-122"/>
              </a:rPr>
              <a:t>LED</a:t>
            </a:r>
            <a:r>
              <a:rPr lang="zh-CN" altLang="en-US" sz="2000" b="1" dirty="0">
                <a:latin typeface="黑体" panose="02010609060101010101" charset="-122"/>
                <a:ea typeface="黑体" panose="02010609060101010101" charset="-122"/>
              </a:rPr>
              <a:t>：</a:t>
            </a:r>
            <a:r>
              <a:rPr lang="en-US" altLang="zh-CN" sz="2000" b="1" dirty="0">
                <a:latin typeface="黑体" panose="02010609060101010101" charset="-122"/>
                <a:ea typeface="黑体" panose="02010609060101010101" charset="-122"/>
              </a:rPr>
              <a:t>80-200</a:t>
            </a:r>
            <a:br>
              <a:rPr lang="en-US" altLang="zh-CN" sz="2000" b="1" dirty="0">
                <a:latin typeface="黑体" panose="02010609060101010101" charset="-122"/>
                <a:ea typeface="黑体" panose="02010609060101010101" charset="-122"/>
              </a:rPr>
            </a:br>
            <a:r>
              <a:rPr lang="zh-CN" altLang="en-US" sz="2000" b="1" dirty="0">
                <a:solidFill>
                  <a:srgbClr val="0000FF"/>
                </a:solidFill>
                <a:latin typeface="黑体" panose="02010609060101010101" charset="-122"/>
                <a:ea typeface="黑体" panose="02010609060101010101" charset="-122"/>
              </a:rPr>
              <a:t>日光灯</a:t>
            </a:r>
            <a:r>
              <a:rPr lang="zh-CN" altLang="en-US" sz="2000" b="1" dirty="0">
                <a:latin typeface="黑体" panose="02010609060101010101" charset="-122"/>
                <a:ea typeface="黑体" panose="02010609060101010101" charset="-122"/>
              </a:rPr>
              <a:t>：</a:t>
            </a:r>
            <a:r>
              <a:rPr lang="en-US" altLang="zh-CN" sz="2000" b="1" dirty="0">
                <a:latin typeface="黑体" panose="02010609060101010101" charset="-122"/>
                <a:ea typeface="黑体" panose="02010609060101010101" charset="-122"/>
              </a:rPr>
              <a:t>50</a:t>
            </a:r>
            <a:br>
              <a:rPr lang="en-US" altLang="zh-CN" sz="2000" b="1" dirty="0">
                <a:latin typeface="黑体" panose="02010609060101010101" charset="-122"/>
                <a:ea typeface="黑体" panose="02010609060101010101" charset="-122"/>
              </a:rPr>
            </a:br>
            <a:r>
              <a:rPr lang="zh-CN" altLang="en-US" sz="2000" b="1" dirty="0">
                <a:solidFill>
                  <a:srgbClr val="0000FF"/>
                </a:solidFill>
                <a:latin typeface="黑体" panose="02010609060101010101" charset="-122"/>
                <a:ea typeface="黑体" panose="02010609060101010101" charset="-122"/>
              </a:rPr>
              <a:t>节能灯</a:t>
            </a:r>
            <a:r>
              <a:rPr lang="zh-CN" altLang="en-US" sz="2000" b="1" dirty="0">
                <a:latin typeface="黑体" panose="02010609060101010101" charset="-122"/>
                <a:ea typeface="黑体" panose="02010609060101010101" charset="-122"/>
              </a:rPr>
              <a:t>：</a:t>
            </a:r>
            <a:r>
              <a:rPr lang="en-US" altLang="zh-CN" sz="2000" b="1" dirty="0">
                <a:latin typeface="黑体" panose="02010609060101010101" charset="-122"/>
                <a:ea typeface="黑体" panose="02010609060101010101" charset="-122"/>
              </a:rPr>
              <a:t>60-80 </a:t>
            </a:r>
          </a:p>
        </p:txBody>
      </p:sp>
      <p:sp>
        <p:nvSpPr>
          <p:cNvPr id="15" name="Rectangle 7"/>
          <p:cNvSpPr>
            <a:spLocks noChangeArrowheads="1"/>
          </p:cNvSpPr>
          <p:nvPr/>
        </p:nvSpPr>
        <p:spPr bwMode="auto">
          <a:xfrm>
            <a:off x="4618776" y="2360871"/>
            <a:ext cx="65028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b="1" dirty="0">
                <a:solidFill>
                  <a:srgbClr val="FF3300"/>
                </a:solidFill>
                <a:latin typeface="楷体_GB2312" pitchFamily="49" charset="-122"/>
                <a:ea typeface="楷体_GB2312" pitchFamily="49" charset="-122"/>
              </a:rPr>
              <a:t>流明（</a:t>
            </a:r>
            <a:r>
              <a:rPr lang="en-US" altLang="zh-CN" b="1" dirty="0">
                <a:solidFill>
                  <a:srgbClr val="FF3300"/>
                </a:solidFill>
                <a:latin typeface="楷体_GB2312" pitchFamily="49" charset="-122"/>
                <a:ea typeface="楷体_GB2312" pitchFamily="49" charset="-122"/>
              </a:rPr>
              <a:t>lm</a:t>
            </a:r>
            <a:r>
              <a:rPr lang="zh-CN" altLang="en-US" b="1" dirty="0">
                <a:solidFill>
                  <a:srgbClr val="FF3300"/>
                </a:solidFill>
                <a:latin typeface="楷体_GB2312" pitchFamily="49" charset="-122"/>
                <a:ea typeface="楷体_GB2312" pitchFamily="49" charset="-122"/>
              </a:rPr>
              <a:t>）：</a:t>
            </a:r>
            <a:r>
              <a:rPr lang="zh-CN" altLang="en-US" b="1" dirty="0">
                <a:solidFill>
                  <a:srgbClr val="000000"/>
                </a:solidFill>
                <a:latin typeface="楷体_GB2312" pitchFamily="49" charset="-122"/>
                <a:ea typeface="楷体_GB2312" pitchFamily="49" charset="-122"/>
              </a:rPr>
              <a:t>光通量单位</a:t>
            </a:r>
            <a:r>
              <a:rPr lang="en-US" altLang="zh-CN" b="1" dirty="0">
                <a:solidFill>
                  <a:srgbClr val="000000"/>
                </a:solidFill>
                <a:latin typeface="楷体_GB2312" pitchFamily="49" charset="-122"/>
                <a:ea typeface="楷体_GB2312" pitchFamily="49" charset="-122"/>
              </a:rPr>
              <a:t>,</a:t>
            </a:r>
            <a:r>
              <a:rPr lang="zh-CN" altLang="en-US" b="1" dirty="0">
                <a:solidFill>
                  <a:srgbClr val="000000"/>
                </a:solidFill>
                <a:latin typeface="楷体_GB2312" pitchFamily="49" charset="-122"/>
                <a:ea typeface="楷体_GB2312" pitchFamily="49" charset="-122"/>
              </a:rPr>
              <a:t>是描述单位时间内光源辐射产生视觉响应强弱的能力。</a:t>
            </a:r>
          </a:p>
        </p:txBody>
      </p:sp>
    </p:spTree>
    <p:custDataLst>
      <p:tags r:id="rId1"/>
    </p:custData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756747" y="247650"/>
            <a:ext cx="835342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3530"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buFont typeface="Wingdings" panose="05000000000000000000" pitchFamily="2" charset="2"/>
              <a:buChar char="ü"/>
            </a:pPr>
            <a:r>
              <a:rPr kumimoji="0" lang="zh-CN" altLang="en-US" sz="2800" b="1">
                <a:solidFill>
                  <a:srgbClr val="FF3300"/>
                </a:solidFill>
                <a:latin typeface="楷体_GB2312" pitchFamily="49" charset="-122"/>
                <a:ea typeface="楷体_GB2312" pitchFamily="49" charset="-122"/>
              </a:rPr>
              <a:t>光谱特性</a:t>
            </a:r>
          </a:p>
          <a:p>
            <a:pPr eaLnBrk="1" hangingPunct="1">
              <a:buFont typeface="Wingdings" panose="05000000000000000000" pitchFamily="2" charset="2"/>
              <a:buNone/>
            </a:pPr>
            <a:r>
              <a:rPr kumimoji="0" lang="zh-CN" altLang="en-US" sz="2800" b="1">
                <a:solidFill>
                  <a:srgbClr val="000000"/>
                </a:solidFill>
                <a:latin typeface="楷体_GB2312" pitchFamily="49" charset="-122"/>
                <a:ea typeface="楷体_GB2312" pitchFamily="49" charset="-122"/>
              </a:rPr>
              <a:t>光敏电阻对于</a:t>
            </a:r>
            <a:r>
              <a:rPr kumimoji="0" lang="zh-CN" altLang="en-US" sz="2800" b="1">
                <a:solidFill>
                  <a:srgbClr val="0000FF"/>
                </a:solidFill>
                <a:latin typeface="楷体_GB2312" pitchFamily="49" charset="-122"/>
                <a:ea typeface="楷体_GB2312" pitchFamily="49" charset="-122"/>
              </a:rPr>
              <a:t>不同波长的入射光与其相对灵敏度关系曲线</a:t>
            </a:r>
            <a:r>
              <a:rPr kumimoji="0" lang="zh-CN" altLang="en-US" sz="2800" b="1">
                <a:latin typeface="楷体_GB2312" pitchFamily="49" charset="-122"/>
                <a:ea typeface="楷体_GB2312" pitchFamily="49" charset="-122"/>
              </a:rPr>
              <a:t>。</a:t>
            </a:r>
          </a:p>
        </p:txBody>
      </p:sp>
      <p:sp>
        <p:nvSpPr>
          <p:cNvPr id="9" name="Rectangle 3"/>
          <p:cNvSpPr txBox="1">
            <a:spLocks noChangeArrowheads="1"/>
          </p:cNvSpPr>
          <p:nvPr/>
        </p:nvSpPr>
        <p:spPr>
          <a:xfrm>
            <a:off x="583532" y="1831975"/>
            <a:ext cx="4887965" cy="3433763"/>
          </a:xfrm>
          <a:prstGeom prst="rect">
            <a:avLst/>
          </a:prstGeom>
          <a:noFill/>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3855" indent="-363855">
              <a:spcBef>
                <a:spcPct val="0"/>
              </a:spcBef>
            </a:pPr>
            <a:r>
              <a:rPr lang="zh-CN" altLang="en-US" sz="3000" b="1" dirty="0">
                <a:solidFill>
                  <a:srgbClr val="000000"/>
                </a:solidFill>
                <a:latin typeface="楷体_GB2312" pitchFamily="49" charset="-122"/>
                <a:ea typeface="楷体_GB2312" pitchFamily="49" charset="-122"/>
              </a:rPr>
              <a:t>硫化镉的峰值在可见光区域</a:t>
            </a:r>
          </a:p>
          <a:p>
            <a:pPr marL="363855" indent="-363855">
              <a:spcBef>
                <a:spcPct val="0"/>
              </a:spcBef>
            </a:pPr>
            <a:r>
              <a:rPr lang="zh-CN" altLang="en-US" sz="3000" b="1" dirty="0">
                <a:solidFill>
                  <a:srgbClr val="000000"/>
                </a:solidFill>
                <a:latin typeface="楷体_GB2312" pitchFamily="49" charset="-122"/>
                <a:ea typeface="楷体_GB2312" pitchFamily="49" charset="-122"/>
              </a:rPr>
              <a:t>硫化铅的峰值在红外线区域（大于</a:t>
            </a:r>
            <a:r>
              <a:rPr lang="en-US" altLang="zh-CN" sz="3000" b="1" dirty="0">
                <a:solidFill>
                  <a:srgbClr val="000000"/>
                </a:solidFill>
                <a:latin typeface="楷体_GB2312" pitchFamily="49" charset="-122"/>
                <a:ea typeface="楷体_GB2312" pitchFamily="49" charset="-122"/>
              </a:rPr>
              <a:t>750nm</a:t>
            </a:r>
            <a:r>
              <a:rPr lang="zh-CN" altLang="en-US" sz="3000" b="1" dirty="0">
                <a:solidFill>
                  <a:srgbClr val="000000"/>
                </a:solidFill>
                <a:latin typeface="楷体_GB2312" pitchFamily="49" charset="-122"/>
                <a:ea typeface="楷体_GB2312" pitchFamily="49" charset="-122"/>
              </a:rPr>
              <a:t>）</a:t>
            </a:r>
          </a:p>
          <a:p>
            <a:pPr marL="363855" indent="-363855">
              <a:spcBef>
                <a:spcPct val="0"/>
              </a:spcBef>
            </a:pPr>
            <a:r>
              <a:rPr lang="zh-CN" altLang="en-US" sz="3000" b="1" dirty="0">
                <a:solidFill>
                  <a:srgbClr val="FF3300"/>
                </a:solidFill>
                <a:latin typeface="楷体_GB2312" pitchFamily="49" charset="-122"/>
                <a:ea typeface="楷体_GB2312" pitchFamily="49" charset="-122"/>
              </a:rPr>
              <a:t>在选用光敏电阻时应当把元件和光源结合起来考虑 </a:t>
            </a:r>
            <a:endParaRPr lang="zh-CN" altLang="en-US" sz="2400" b="1" dirty="0">
              <a:latin typeface="黑体" panose="02010609060101010101" charset="-122"/>
              <a:ea typeface="黑体" panose="02010609060101010101" charset="-122"/>
            </a:endParaRP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197" y="1544638"/>
            <a:ext cx="5111750"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653301" y="492643"/>
            <a:ext cx="8675687"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3530"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buFont typeface="Wingdings" panose="05000000000000000000" pitchFamily="2" charset="2"/>
              <a:buChar char="ü"/>
            </a:pPr>
            <a:r>
              <a:rPr kumimoji="0" lang="zh-CN" altLang="en-US" sz="2800" b="1">
                <a:solidFill>
                  <a:schemeClr val="hlink"/>
                </a:solidFill>
                <a:latin typeface="楷体_GB2312" pitchFamily="49" charset="-122"/>
                <a:ea typeface="楷体_GB2312" pitchFamily="49" charset="-122"/>
              </a:rPr>
              <a:t>光谱温度特性 </a:t>
            </a:r>
          </a:p>
          <a:p>
            <a:pPr eaLnBrk="1" hangingPunct="1">
              <a:buFont typeface="Wingdings" panose="05000000000000000000" pitchFamily="2" charset="2"/>
              <a:buNone/>
            </a:pPr>
            <a:r>
              <a:rPr kumimoji="0" lang="zh-CN" altLang="en-US" sz="2800" b="1">
                <a:solidFill>
                  <a:srgbClr val="000000"/>
                </a:solidFill>
                <a:latin typeface="楷体_GB2312" pitchFamily="49" charset="-122"/>
                <a:ea typeface="楷体_GB2312" pitchFamily="49" charset="-122"/>
              </a:rPr>
              <a:t>光敏电阻</a:t>
            </a:r>
            <a:r>
              <a:rPr kumimoji="0" lang="zh-CN" altLang="en-US" sz="2800" b="1">
                <a:solidFill>
                  <a:srgbClr val="0000FF"/>
                </a:solidFill>
                <a:latin typeface="楷体_GB2312" pitchFamily="49" charset="-122"/>
                <a:ea typeface="楷体_GB2312" pitchFamily="49" charset="-122"/>
              </a:rPr>
              <a:t>随着温度的升高，暗阻和灵敏度都下降</a:t>
            </a:r>
            <a:r>
              <a:rPr kumimoji="0" lang="zh-CN" altLang="en-US" sz="2800" b="1">
                <a:latin typeface="楷体_GB2312" pitchFamily="49" charset="-122"/>
                <a:ea typeface="楷体_GB2312" pitchFamily="49" charset="-122"/>
              </a:rPr>
              <a:t>。</a:t>
            </a:r>
            <a:r>
              <a:rPr kumimoji="0" lang="zh-CN" altLang="en-US" sz="2800" b="1">
                <a:solidFill>
                  <a:srgbClr val="000000"/>
                </a:solidFill>
                <a:latin typeface="楷体_GB2312" pitchFamily="49" charset="-122"/>
                <a:ea typeface="楷体_GB2312" pitchFamily="49" charset="-122"/>
              </a:rPr>
              <a:t>影响它的光谱特性曲线。</a:t>
            </a:r>
          </a:p>
        </p:txBody>
      </p:sp>
      <p:sp>
        <p:nvSpPr>
          <p:cNvPr id="9" name="Rectangle 3"/>
          <p:cNvSpPr>
            <a:spLocks noChangeArrowheads="1"/>
          </p:cNvSpPr>
          <p:nvPr/>
        </p:nvSpPr>
        <p:spPr bwMode="auto">
          <a:xfrm>
            <a:off x="1580276" y="2759593"/>
            <a:ext cx="3779837"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63855" indent="-363855"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buClr>
                <a:schemeClr val="accent1"/>
              </a:buClr>
              <a:buFont typeface="Wingdings" panose="05000000000000000000" pitchFamily="2" charset="2"/>
              <a:buChar char="n"/>
            </a:pPr>
            <a:r>
              <a:rPr kumimoji="0" lang="zh-CN" altLang="en-US" sz="2800">
                <a:solidFill>
                  <a:srgbClr val="000000"/>
                </a:solidFill>
                <a:latin typeface="楷体_GB2312" pitchFamily="49" charset="-122"/>
                <a:ea typeface="楷体_GB2312" pitchFamily="49" charset="-122"/>
              </a:rPr>
              <a:t>相对灵敏度峰值随温度上升向短波方向移动</a:t>
            </a:r>
          </a:p>
          <a:p>
            <a:pPr eaLnBrk="1" hangingPunct="1">
              <a:buClr>
                <a:schemeClr val="accent1"/>
              </a:buClr>
              <a:buFont typeface="Wingdings" panose="05000000000000000000" pitchFamily="2" charset="2"/>
              <a:buChar char="n"/>
            </a:pPr>
            <a:r>
              <a:rPr kumimoji="0" lang="zh-CN" altLang="en-US" sz="2800">
                <a:solidFill>
                  <a:srgbClr val="000000"/>
                </a:solidFill>
                <a:latin typeface="楷体_GB2312" pitchFamily="49" charset="-122"/>
                <a:ea typeface="楷体_GB2312" pitchFamily="49" charset="-122"/>
              </a:rPr>
              <a:t>为提高元件的灵敏度，或为能接受远红外光而采取降温措施</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138" y="2040456"/>
            <a:ext cx="489585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5066100" y="2767013"/>
            <a:ext cx="5080000" cy="252730"/>
          </a:xfrm>
          <a:prstGeom prst="rect">
            <a:avLst/>
          </a:prstGeom>
          <a:noFill/>
          <a:ln w="9525">
            <a:noFill/>
          </a:ln>
        </p:spPr>
        <p:txBody>
          <a:bodyPr>
            <a:spAutoFit/>
          </a:bodyPr>
          <a:lstStyle/>
          <a:p>
            <a:pPr indent="267970" algn="ctr"/>
            <a:r>
              <a:rPr lang="en-US" sz="1050" b="0">
                <a:latin typeface="Times New Roman" panose="02020603050405020304" pitchFamily="18" charset="0"/>
                <a:cs typeface="Times New Roman" panose="02020603050405020304" pitchFamily="18" charset="0"/>
              </a:rPr>
              <a:t>            </a:t>
            </a:r>
            <a:endParaRPr lang="zh-CN" altLang="en-US"/>
          </a:p>
        </p:txBody>
      </p:sp>
      <p:sp>
        <p:nvSpPr>
          <p:cNvPr id="7" name="Rectangle 2"/>
          <p:cNvSpPr txBox="1">
            <a:spLocks noChangeArrowheads="1"/>
          </p:cNvSpPr>
          <p:nvPr/>
        </p:nvSpPr>
        <p:spPr>
          <a:xfrm>
            <a:off x="1514151" y="355600"/>
            <a:ext cx="7848600" cy="685800"/>
          </a:xfrm>
          <a:prstGeom prst="rect">
            <a:avLst/>
          </a:prstGeom>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u"/>
            </a:pPr>
            <a:r>
              <a:rPr lang="zh-CN" altLang="en-US" sz="3000" b="1">
                <a:solidFill>
                  <a:srgbClr val="000000"/>
                </a:solidFill>
                <a:latin typeface="楷体_GB2312" pitchFamily="49" charset="-122"/>
                <a:ea typeface="楷体_GB2312" pitchFamily="49" charset="-122"/>
              </a:rPr>
              <a:t>光敏电阻应用电路</a:t>
            </a:r>
            <a:r>
              <a:rPr lang="zh-CN" altLang="en-US" sz="3600" b="1">
                <a:solidFill>
                  <a:srgbClr val="000000"/>
                </a:solidFill>
                <a:latin typeface="楷体_GB2312" pitchFamily="49" charset="-122"/>
                <a:ea typeface="楷体_GB2312" pitchFamily="49" charset="-122"/>
              </a:rPr>
              <a:t> </a:t>
            </a:r>
          </a:p>
        </p:txBody>
      </p:sp>
      <p:sp>
        <p:nvSpPr>
          <p:cNvPr id="8" name="Text Box 3"/>
          <p:cNvSpPr txBox="1">
            <a:spLocks noChangeArrowheads="1"/>
          </p:cNvSpPr>
          <p:nvPr/>
        </p:nvSpPr>
        <p:spPr bwMode="auto">
          <a:xfrm>
            <a:off x="2666676" y="4676775"/>
            <a:ext cx="6096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en-US" altLang="zh-CN" sz="2800" b="1">
                <a:solidFill>
                  <a:srgbClr val="000000"/>
                </a:solidFill>
                <a:latin typeface="楷体_GB2312" pitchFamily="49" charset="-122"/>
                <a:ea typeface="楷体_GB2312" pitchFamily="49" charset="-122"/>
              </a:rPr>
              <a:t>a</a:t>
            </a:r>
            <a:r>
              <a:rPr lang="zh-CN" altLang="en-US" sz="2800" b="1">
                <a:solidFill>
                  <a:srgbClr val="000000"/>
                </a:solidFill>
                <a:latin typeface="楷体_GB2312" pitchFamily="49" charset="-122"/>
                <a:ea typeface="楷体_GB2312" pitchFamily="49" charset="-122"/>
              </a:rPr>
              <a:t>）</a:t>
            </a:r>
            <a:r>
              <a:rPr lang="en-US" altLang="zh-CN" sz="2800" b="1" i="1">
                <a:solidFill>
                  <a:srgbClr val="000000"/>
                </a:solidFill>
                <a:latin typeface="楷体_GB2312" pitchFamily="49" charset="-122"/>
                <a:ea typeface="楷体_GB2312" pitchFamily="49" charset="-122"/>
              </a:rPr>
              <a:t>U</a:t>
            </a:r>
            <a:r>
              <a:rPr lang="zh-CN" altLang="en-US" sz="2800" b="1" baseline="-30000">
                <a:solidFill>
                  <a:srgbClr val="000000"/>
                </a:solidFill>
                <a:latin typeface="楷体_GB2312" pitchFamily="49" charset="-122"/>
                <a:ea typeface="楷体_GB2312" pitchFamily="49" charset="-122"/>
              </a:rPr>
              <a:t>Ｏ</a:t>
            </a:r>
            <a:r>
              <a:rPr lang="zh-CN" altLang="en-US" sz="2800" b="1">
                <a:solidFill>
                  <a:srgbClr val="000000"/>
                </a:solidFill>
                <a:latin typeface="楷体_GB2312" pitchFamily="49" charset="-122"/>
                <a:ea typeface="楷体_GB2312" pitchFamily="49" charset="-122"/>
              </a:rPr>
              <a:t>与光照变化趋势相同的电路      </a:t>
            </a:r>
            <a:r>
              <a:rPr lang="en-US" altLang="zh-CN" sz="2800" b="1">
                <a:solidFill>
                  <a:srgbClr val="000000"/>
                </a:solidFill>
                <a:latin typeface="楷体_GB2312" pitchFamily="49" charset="-122"/>
                <a:ea typeface="楷体_GB2312" pitchFamily="49" charset="-122"/>
              </a:rPr>
              <a:t>b</a:t>
            </a:r>
            <a:r>
              <a:rPr lang="zh-CN" altLang="en-US" sz="2800" b="1">
                <a:solidFill>
                  <a:srgbClr val="000000"/>
                </a:solidFill>
                <a:latin typeface="楷体_GB2312" pitchFamily="49" charset="-122"/>
                <a:ea typeface="楷体_GB2312" pitchFamily="49" charset="-122"/>
              </a:rPr>
              <a:t>）</a:t>
            </a:r>
            <a:r>
              <a:rPr lang="en-US" altLang="zh-CN" sz="2800" b="1" i="1">
                <a:solidFill>
                  <a:srgbClr val="000000"/>
                </a:solidFill>
                <a:latin typeface="楷体_GB2312" pitchFamily="49" charset="-122"/>
                <a:ea typeface="楷体_GB2312" pitchFamily="49" charset="-122"/>
              </a:rPr>
              <a:t>U</a:t>
            </a:r>
            <a:r>
              <a:rPr lang="zh-CN" altLang="en-US" sz="2800" b="1" baseline="-30000">
                <a:solidFill>
                  <a:srgbClr val="000000"/>
                </a:solidFill>
                <a:latin typeface="楷体_GB2312" pitchFamily="49" charset="-122"/>
                <a:ea typeface="楷体_GB2312" pitchFamily="49" charset="-122"/>
              </a:rPr>
              <a:t>Ｏ</a:t>
            </a:r>
            <a:r>
              <a:rPr lang="zh-CN" altLang="en-US" sz="2800" b="1">
                <a:solidFill>
                  <a:srgbClr val="000000"/>
                </a:solidFill>
                <a:latin typeface="楷体_GB2312" pitchFamily="49" charset="-122"/>
                <a:ea typeface="楷体_GB2312" pitchFamily="49" charset="-122"/>
              </a:rPr>
              <a:t>与光照变化趋势相反的电路</a:t>
            </a:r>
            <a:r>
              <a:rPr lang="zh-CN" altLang="en-US" sz="2800">
                <a:solidFill>
                  <a:srgbClr val="000000"/>
                </a:solidFill>
                <a:latin typeface="楷体_GB2312" pitchFamily="49" charset="-122"/>
                <a:ea typeface="楷体_GB2312" pitchFamily="49" charset="-122"/>
              </a:rPr>
              <a:t> </a:t>
            </a:r>
          </a:p>
        </p:txBody>
      </p:sp>
      <p:pic>
        <p:nvPicPr>
          <p:cNvPr id="9" name="Picture 4" descr="精品10-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001" y="1436688"/>
            <a:ext cx="71628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5"/>
          <p:cNvSpPr>
            <a:spLocks noChangeArrowheads="1"/>
          </p:cNvSpPr>
          <p:nvPr/>
        </p:nvSpPr>
        <p:spPr bwMode="auto">
          <a:xfrm>
            <a:off x="5041576" y="392113"/>
            <a:ext cx="2124075" cy="865187"/>
          </a:xfrm>
          <a:prstGeom prst="wedgeRoundRectCallout">
            <a:avLst>
              <a:gd name="adj1" fmla="val -89611"/>
              <a:gd name="adj2" fmla="val 152384"/>
              <a:gd name="adj3" fmla="val 1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ctr" eaLnBrk="1" hangingPunct="1"/>
            <a:r>
              <a:rPr kumimoji="0" lang="zh-CN" altLang="en-US" b="1">
                <a:latin typeface="Arial" panose="020B0604020202020204" pitchFamily="34" charset="0"/>
                <a:ea typeface="黑体" panose="02010609060101010101" charset="-122"/>
              </a:rPr>
              <a:t>光敏电阻电路符号</a:t>
            </a:r>
          </a:p>
        </p:txBody>
      </p:sp>
    </p:spTree>
    <p:custDataLst>
      <p:tags r:id="rId1"/>
    </p:custData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4783041" y="1292225"/>
            <a:ext cx="5508625"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62255" indent="-262255" eaLnBrk="0" hangingPunct="0">
              <a:tabLst>
                <a:tab pos="342900" algn="l"/>
              </a:tabLst>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tabLst>
                <a:tab pos="342900" algn="l"/>
              </a:tabLst>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tabLst>
                <a:tab pos="342900" algn="l"/>
              </a:tabLst>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tabLst>
                <a:tab pos="342900" algn="l"/>
              </a:tabLst>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tabLst>
                <a:tab pos="342900" algn="l"/>
              </a:tabLst>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tabLst>
                <a:tab pos="342900" algn="l"/>
              </a:tabLs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tabLst>
                <a:tab pos="342900" algn="l"/>
              </a:tabLs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tabLst>
                <a:tab pos="342900" algn="l"/>
              </a:tabLs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tabLst>
                <a:tab pos="342900" algn="l"/>
              </a:tabLs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buFont typeface="Wingdings" panose="05000000000000000000" pitchFamily="2" charset="2"/>
              <a:buChar char="u"/>
            </a:pPr>
            <a:r>
              <a:rPr lang="zh-CN" altLang="en-US" sz="2800" b="1">
                <a:solidFill>
                  <a:srgbClr val="0000FF"/>
                </a:solidFill>
                <a:latin typeface="黑体" panose="02010609060101010101" charset="-122"/>
                <a:ea typeface="黑体" panose="02010609060101010101" charset="-122"/>
              </a:rPr>
              <a:t>光敏电阻 </a:t>
            </a:r>
            <a:r>
              <a:rPr lang="en-US" altLang="zh-CN" sz="2800" b="1">
                <a:solidFill>
                  <a:srgbClr val="0000FF"/>
                </a:solidFill>
                <a:latin typeface="黑体" panose="02010609060101010101" charset="-122"/>
                <a:ea typeface="黑体" panose="02010609060101010101" charset="-122"/>
              </a:rPr>
              <a:t>CDS </a:t>
            </a:r>
            <a:r>
              <a:rPr lang="zh-CN" altLang="en-US" sz="2800" b="1">
                <a:solidFill>
                  <a:srgbClr val="0000FF"/>
                </a:solidFill>
                <a:latin typeface="黑体" panose="02010609060101010101" charset="-122"/>
                <a:ea typeface="黑体" panose="02010609060101010101" charset="-122"/>
              </a:rPr>
              <a:t>系列</a:t>
            </a:r>
            <a:r>
              <a:rPr lang="zh-CN" altLang="en-US" sz="2800" b="1">
                <a:latin typeface="黑体" panose="02010609060101010101" charset="-122"/>
                <a:ea typeface="黑体" panose="02010609060101010101" charset="-122"/>
              </a:rPr>
              <a:t>是种薄膜的电子元器件，阻值随着光源强度而变化。</a:t>
            </a:r>
          </a:p>
          <a:p>
            <a:pPr eaLnBrk="1" hangingPunct="1">
              <a:buFont typeface="Wingdings" panose="05000000000000000000" pitchFamily="2" charset="2"/>
              <a:buChar char="u"/>
            </a:pPr>
            <a:r>
              <a:rPr lang="zh-CN" altLang="en-US" sz="2800" b="1">
                <a:latin typeface="黑体" panose="02010609060101010101" charset="-122"/>
                <a:ea typeface="黑体" panose="02010609060101010101" charset="-122"/>
              </a:rPr>
              <a:t>包含 </a:t>
            </a:r>
            <a:r>
              <a:rPr lang="en-US" altLang="zh-CN" sz="2800" b="1">
                <a:solidFill>
                  <a:srgbClr val="0000FF"/>
                </a:solidFill>
                <a:latin typeface="黑体" panose="02010609060101010101" charset="-122"/>
                <a:ea typeface="黑体" panose="02010609060101010101" charset="-122"/>
              </a:rPr>
              <a:t>5 mm</a:t>
            </a:r>
            <a:r>
              <a:rPr lang="zh-CN" altLang="en-US" sz="2800" b="1">
                <a:latin typeface="黑体" panose="02010609060101010101" charset="-122"/>
                <a:ea typeface="黑体" panose="02010609060101010101" charset="-122"/>
              </a:rPr>
              <a:t>， </a:t>
            </a:r>
            <a:r>
              <a:rPr lang="en-US" altLang="zh-CN" sz="2800" b="1">
                <a:latin typeface="黑体" panose="02010609060101010101" charset="-122"/>
                <a:ea typeface="黑体" panose="02010609060101010101" charset="-122"/>
              </a:rPr>
              <a:t>12 mm</a:t>
            </a:r>
            <a:r>
              <a:rPr lang="zh-CN" altLang="en-US" sz="2800" b="1">
                <a:latin typeface="黑体" panose="02010609060101010101" charset="-122"/>
                <a:ea typeface="黑体" panose="02010609060101010101" charset="-122"/>
              </a:rPr>
              <a:t>， </a:t>
            </a:r>
            <a:r>
              <a:rPr lang="en-US" altLang="zh-CN" sz="2800" b="1">
                <a:latin typeface="黑体" panose="02010609060101010101" charset="-122"/>
                <a:ea typeface="黑体" panose="02010609060101010101" charset="-122"/>
              </a:rPr>
              <a:t>and 20 mm </a:t>
            </a:r>
            <a:r>
              <a:rPr lang="zh-CN" altLang="en-US" sz="2800" b="1">
                <a:solidFill>
                  <a:srgbClr val="0000FF"/>
                </a:solidFill>
                <a:latin typeface="黑体" panose="02010609060101010101" charset="-122"/>
                <a:ea typeface="黑体" panose="02010609060101010101" charset="-122"/>
              </a:rPr>
              <a:t>三种规格</a:t>
            </a:r>
            <a:r>
              <a:rPr lang="zh-CN" altLang="en-US" sz="2800" b="1">
                <a:latin typeface="黑体" panose="02010609060101010101" charset="-122"/>
                <a:ea typeface="黑体" panose="02010609060101010101" charset="-122"/>
              </a:rPr>
              <a:t>。</a:t>
            </a:r>
          </a:p>
          <a:p>
            <a:pPr eaLnBrk="1" hangingPunct="1">
              <a:buFont typeface="Wingdings" panose="05000000000000000000" pitchFamily="2" charset="2"/>
              <a:buChar char="u"/>
            </a:pPr>
            <a:r>
              <a:rPr lang="zh-CN" altLang="en-US" sz="2800" b="1">
                <a:solidFill>
                  <a:srgbClr val="0000FF"/>
                </a:solidFill>
                <a:latin typeface="黑体" panose="02010609060101010101" charset="-122"/>
                <a:ea typeface="黑体" panose="02010609060101010101" charset="-122"/>
              </a:rPr>
              <a:t>特点：环氧树脂或金属密封封装</a:t>
            </a:r>
            <a:r>
              <a:rPr lang="zh-CN" altLang="en-US" sz="2800" b="1">
                <a:latin typeface="黑体" panose="02010609060101010101" charset="-122"/>
                <a:ea typeface="黑体" panose="02010609060101010101" charset="-122"/>
              </a:rPr>
              <a:t>；光谱特性好，可靠性好；灵敏度高，体积小。 </a:t>
            </a:r>
          </a:p>
          <a:p>
            <a:pPr eaLnBrk="1" hangingPunct="1">
              <a:buFont typeface="Wingdings" panose="05000000000000000000" pitchFamily="2" charset="2"/>
              <a:buChar char="u"/>
            </a:pPr>
            <a:r>
              <a:rPr lang="zh-CN" altLang="en-US" sz="2800" b="1">
                <a:solidFill>
                  <a:srgbClr val="0000FF"/>
                </a:solidFill>
                <a:latin typeface="黑体" panose="02010609060101010101" charset="-122"/>
                <a:ea typeface="黑体" panose="02010609060101010101" charset="-122"/>
              </a:rPr>
              <a:t>应 用：－</a:t>
            </a:r>
            <a:r>
              <a:rPr lang="zh-CN" altLang="en-US" sz="2800" b="1">
                <a:latin typeface="黑体" panose="02010609060101010101" charset="-122"/>
                <a:ea typeface="黑体" panose="02010609060101010101" charset="-122"/>
              </a:rPr>
              <a:t>照相机自动测光；－工业控制，光电控制；－光控开关，电子玩具。</a:t>
            </a:r>
          </a:p>
        </p:txBody>
      </p:sp>
      <p:pic>
        <p:nvPicPr>
          <p:cNvPr id="14" name="Picture 3" descr="cds,photo,photoresistor,5mm"/>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79466" y="1112838"/>
            <a:ext cx="277177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cds,photo,photoresistor,dimensions"/>
          <p:cNvPicPr>
            <a:picLocks noChangeAspect="1" noChangeArrowheads="1"/>
          </p:cNvPicPr>
          <p:nvPr/>
        </p:nvPicPr>
        <p:blipFill>
          <a:blip r:embed="rId5" r:link="rId4">
            <a:extLst>
              <a:ext uri="{28A0092B-C50C-407E-A947-70E740481C1C}">
                <a14:useLocalDpi xmlns:a14="http://schemas.microsoft.com/office/drawing/2010/main" val="0"/>
              </a:ext>
            </a:extLst>
          </a:blip>
          <a:srcRect/>
          <a:stretch>
            <a:fillRect/>
          </a:stretch>
        </p:blipFill>
        <p:spPr bwMode="auto">
          <a:xfrm>
            <a:off x="1398491" y="3848100"/>
            <a:ext cx="3205163"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5"/>
          <p:cNvSpPr>
            <a:spLocks noChangeArrowheads="1"/>
          </p:cNvSpPr>
          <p:nvPr/>
        </p:nvSpPr>
        <p:spPr bwMode="auto">
          <a:xfrm>
            <a:off x="1147666" y="269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7" name="Rectangle 6"/>
          <p:cNvSpPr>
            <a:spLocks noChangeArrowheads="1"/>
          </p:cNvSpPr>
          <p:nvPr/>
        </p:nvSpPr>
        <p:spPr bwMode="auto">
          <a:xfrm>
            <a:off x="1147666" y="269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8" name="Rectangle 7"/>
          <p:cNvSpPr>
            <a:spLocks noChangeArrowheads="1"/>
          </p:cNvSpPr>
          <p:nvPr/>
        </p:nvSpPr>
        <p:spPr bwMode="auto">
          <a:xfrm>
            <a:off x="1650904" y="392113"/>
            <a:ext cx="83518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3530"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buFont typeface="Wingdings" panose="05000000000000000000" pitchFamily="2" charset="2"/>
              <a:buChar char="u"/>
            </a:pPr>
            <a:r>
              <a:rPr lang="zh-CN" altLang="en-US" sz="2800" b="1">
                <a:latin typeface="黑体" panose="02010609060101010101" charset="-122"/>
                <a:ea typeface="黑体" panose="02010609060101010101" charset="-122"/>
              </a:rPr>
              <a:t>实验用</a:t>
            </a:r>
            <a:r>
              <a:rPr lang="en-US" altLang="zh-CN" sz="2800" b="1">
                <a:latin typeface="黑体" panose="02010609060101010101" charset="-122"/>
                <a:ea typeface="黑体" panose="02010609060101010101" charset="-122"/>
              </a:rPr>
              <a:t>CDS</a:t>
            </a:r>
            <a:r>
              <a:rPr lang="zh-CN" altLang="en-US" sz="2800" b="1">
                <a:latin typeface="黑体" panose="02010609060101010101" charset="-122"/>
                <a:ea typeface="黑体" panose="02010609060101010101" charset="-122"/>
              </a:rPr>
              <a:t>（硫化镉）系列光敏电阻</a:t>
            </a:r>
          </a:p>
        </p:txBody>
      </p:sp>
    </p:spTree>
    <p:custDataLst>
      <p:tags r:id="rId1"/>
    </p:custData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553655" y="77470"/>
            <a:ext cx="3361690" cy="441960"/>
          </a:xfrm>
        </p:spPr>
        <p:txBody>
          <a:bodyPr>
            <a:scene3d>
              <a:camera prst="orthographicFront"/>
              <a:lightRig rig="threePt" dir="t"/>
            </a:scene3d>
          </a:bodyPr>
          <a:lstStyle/>
          <a:p>
            <a:r>
              <a:rPr lang="en-US" altLang="zh-CN"/>
              <a:t> </a:t>
            </a:r>
            <a:r>
              <a:rPr>
                <a:gradFill>
                  <a:gsLst>
                    <a:gs pos="21000">
                      <a:srgbClr val="53575C"/>
                    </a:gs>
                    <a:gs pos="88000">
                      <a:srgbClr val="C5C7CA"/>
                    </a:gs>
                  </a:gsLst>
                  <a:lin ang="5400000"/>
                </a:gradFill>
                <a:effectLst/>
              </a:rPr>
              <a:t>第</a:t>
            </a:r>
            <a:r>
              <a:rPr lang="en-US" altLang="zh-CN">
                <a:gradFill>
                  <a:gsLst>
                    <a:gs pos="21000">
                      <a:srgbClr val="53575C"/>
                    </a:gs>
                    <a:gs pos="88000">
                      <a:srgbClr val="C5C7CA"/>
                    </a:gs>
                  </a:gsLst>
                  <a:lin ang="5400000"/>
                </a:gradFill>
                <a:effectLst/>
              </a:rPr>
              <a:t>9</a:t>
            </a:r>
            <a:r>
              <a:rPr>
                <a:gradFill>
                  <a:gsLst>
                    <a:gs pos="21000">
                      <a:srgbClr val="53575C"/>
                    </a:gs>
                    <a:gs pos="88000">
                      <a:srgbClr val="C5C7CA"/>
                    </a:gs>
                  </a:gsLst>
                  <a:lin ang="5400000"/>
                </a:gradFill>
                <a:effectLst/>
              </a:rPr>
              <a:t>章 光电式</a:t>
            </a:r>
            <a:r>
              <a:rPr lang="zh-CN" altLang="en-US">
                <a:gradFill>
                  <a:gsLst>
                    <a:gs pos="21000">
                      <a:srgbClr val="53575C"/>
                    </a:gs>
                    <a:gs pos="88000">
                      <a:srgbClr val="C5C7CA"/>
                    </a:gs>
                  </a:gsLst>
                  <a:lin ang="5400000"/>
                </a:gradFill>
                <a:effectLst/>
              </a:rPr>
              <a:t>传感器</a:t>
            </a:r>
          </a:p>
        </p:txBody>
      </p:sp>
      <p:sp>
        <p:nvSpPr>
          <p:cNvPr id="5" name="内容占位符 4"/>
          <p:cNvSpPr>
            <a:spLocks noGrp="1"/>
          </p:cNvSpPr>
          <p:nvPr>
            <p:ph sz="half" idx="1"/>
          </p:nvPr>
        </p:nvSpPr>
        <p:spPr>
          <a:xfrm>
            <a:off x="938600" y="1143000"/>
            <a:ext cx="3910965" cy="4419600"/>
          </a:xfrm>
        </p:spPr>
        <p:txBody>
          <a:bodyPr/>
          <a:lstStyle/>
          <a:p>
            <a:r>
              <a:rPr lang="zh-CN" altLang="en-US" sz="3600">
                <a:solidFill>
                  <a:srgbClr val="FF0000"/>
                </a:solidFill>
              </a:rPr>
              <a:t>本章要点</a:t>
            </a:r>
          </a:p>
          <a:p>
            <a:pPr marL="0" indent="0">
              <a:lnSpc>
                <a:spcPct val="200000"/>
              </a:lnSpc>
              <a:buNone/>
            </a:pPr>
            <a:r>
              <a:rPr lang="zh-CN" altLang="en-US" b="1">
                <a:solidFill>
                  <a:srgbClr val="00B0F0"/>
                </a:solidFill>
              </a:rPr>
              <a:t>1. 光电传感器基本原理。</a:t>
            </a:r>
          </a:p>
          <a:p>
            <a:pPr marL="0" indent="0">
              <a:lnSpc>
                <a:spcPct val="200000"/>
              </a:lnSpc>
              <a:buNone/>
            </a:pPr>
            <a:r>
              <a:rPr lang="zh-CN" altLang="en-US" b="1">
                <a:solidFill>
                  <a:srgbClr val="00B0F0"/>
                </a:solidFill>
              </a:rPr>
              <a:t>2. 光电器件的基本特性。</a:t>
            </a:r>
          </a:p>
          <a:p>
            <a:pPr marL="0" indent="0">
              <a:lnSpc>
                <a:spcPct val="200000"/>
              </a:lnSpc>
              <a:buNone/>
            </a:pPr>
            <a:r>
              <a:rPr lang="zh-CN" altLang="en-US" b="1">
                <a:solidFill>
                  <a:srgbClr val="00B0F0"/>
                </a:solidFill>
              </a:rPr>
              <a:t>3. 光电传感器的光源及测量电路。</a:t>
            </a:r>
          </a:p>
          <a:p>
            <a:pPr marL="0" indent="0">
              <a:lnSpc>
                <a:spcPct val="200000"/>
              </a:lnSpc>
              <a:buNone/>
            </a:pPr>
            <a:endParaRPr lang="zh-CN" altLang="en-US" b="1">
              <a:solidFill>
                <a:srgbClr val="00B0F0"/>
              </a:solidFill>
            </a:endParaRPr>
          </a:p>
        </p:txBody>
      </p:sp>
      <p:sp>
        <p:nvSpPr>
          <p:cNvPr id="6" name="内容占位符 5"/>
          <p:cNvSpPr>
            <a:spLocks noGrp="1"/>
          </p:cNvSpPr>
          <p:nvPr>
            <p:ph sz="half" idx="2"/>
          </p:nvPr>
        </p:nvSpPr>
        <p:spPr>
          <a:xfrm>
            <a:off x="6003995" y="1143000"/>
            <a:ext cx="5533390" cy="4714240"/>
          </a:xfrm>
        </p:spPr>
        <p:txBody>
          <a:bodyPr>
            <a:normAutofit fontScale="90000" lnSpcReduction="10000"/>
          </a:bodyPr>
          <a:lstStyle/>
          <a:p>
            <a:r>
              <a:rPr lang="zh-CN" altLang="en-US" sz="3600">
                <a:solidFill>
                  <a:srgbClr val="FF0000"/>
                </a:solidFill>
              </a:rPr>
              <a:t>学习要求</a:t>
            </a:r>
            <a:endParaRPr lang="zh-CN" altLang="en-US"/>
          </a:p>
          <a:p>
            <a:pPr marL="0" algn="l">
              <a:lnSpc>
                <a:spcPct val="200000"/>
              </a:lnSpc>
              <a:buClrTx/>
              <a:buSzTx/>
              <a:buNone/>
            </a:pPr>
            <a:r>
              <a:rPr lang="zh-CN" altLang="en-US" sz="1800" b="1">
                <a:solidFill>
                  <a:srgbClr val="00B0F0"/>
                </a:solidFill>
              </a:rPr>
              <a:t>1.掌握光电效应及其分类：外光电效应和内光电效应。</a:t>
            </a:r>
          </a:p>
          <a:p>
            <a:pPr marL="0" algn="l">
              <a:lnSpc>
                <a:spcPct val="200000"/>
              </a:lnSpc>
              <a:buClrTx/>
              <a:buSzTx/>
              <a:buNone/>
            </a:pPr>
            <a:r>
              <a:rPr lang="zh-CN" altLang="en-US" sz="1800" b="1">
                <a:solidFill>
                  <a:srgbClr val="00B0F0"/>
                </a:solidFill>
              </a:rPr>
              <a:t>2.了解各种光电器件的特性。</a:t>
            </a:r>
          </a:p>
          <a:p>
            <a:pPr marL="0" algn="l">
              <a:lnSpc>
                <a:spcPct val="200000"/>
              </a:lnSpc>
              <a:buClrTx/>
              <a:buSzTx/>
              <a:buNone/>
            </a:pPr>
            <a:r>
              <a:rPr lang="zh-CN" altLang="en-US" sz="1800" b="1">
                <a:solidFill>
                  <a:srgbClr val="00B0F0"/>
                </a:solidFill>
              </a:rPr>
              <a:t>3.掌握光电管、光电倍增管、光敏电阻、光敏二极管和光敏晶体管、光电池、光电耦合器件电荷耦合器件的特性。</a:t>
            </a:r>
          </a:p>
          <a:p>
            <a:pPr marL="0" algn="l">
              <a:lnSpc>
                <a:spcPct val="200000"/>
              </a:lnSpc>
              <a:buClrTx/>
              <a:buSzTx/>
              <a:buNone/>
            </a:pPr>
            <a:r>
              <a:rPr lang="zh-CN" altLang="en-US" sz="1800" b="1">
                <a:solidFill>
                  <a:srgbClr val="00B0F0"/>
                </a:solidFill>
              </a:rPr>
              <a:t>4.掌握光纤传感器的工作原理及组成，光纤传感器的应用。</a:t>
            </a:r>
            <a:endParaRPr lang="zh-CN" altLang="en-US" b="1">
              <a:solidFill>
                <a:srgbClr val="00B0F0"/>
              </a:solidFill>
            </a:endParaRPr>
          </a:p>
          <a:p>
            <a:pPr marL="0" algn="l">
              <a:lnSpc>
                <a:spcPct val="150000"/>
              </a:lnSpc>
              <a:buClrTx/>
              <a:buSzTx/>
              <a:buNone/>
            </a:pPr>
            <a:endParaRPr lang="zh-CN" altLang="en-US" b="1">
              <a:solidFill>
                <a:srgbClr val="00B0F0"/>
              </a:solidFill>
            </a:endParaRPr>
          </a:p>
        </p:txBody>
      </p:sp>
    </p:spTree>
    <p:custDataLst>
      <p:tags r:id="rId1"/>
    </p:custData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5066100" y="2767013"/>
            <a:ext cx="5080000" cy="252730"/>
          </a:xfrm>
          <a:prstGeom prst="rect">
            <a:avLst/>
          </a:prstGeom>
          <a:noFill/>
          <a:ln w="9525">
            <a:noFill/>
          </a:ln>
        </p:spPr>
        <p:txBody>
          <a:bodyPr>
            <a:spAutoFit/>
          </a:bodyPr>
          <a:lstStyle/>
          <a:p>
            <a:pPr indent="267970" algn="ctr"/>
            <a:r>
              <a:rPr lang="en-US" sz="1050" b="0">
                <a:latin typeface="Times New Roman" panose="02020603050405020304" pitchFamily="18" charset="0"/>
                <a:cs typeface="Times New Roman" panose="02020603050405020304" pitchFamily="18" charset="0"/>
              </a:rPr>
              <a:t>            </a:t>
            </a:r>
            <a:endParaRPr lang="zh-CN" altLang="en-US"/>
          </a:p>
        </p:txBody>
      </p:sp>
      <p:sp>
        <p:nvSpPr>
          <p:cNvPr id="3" name="文本框 2"/>
          <p:cNvSpPr txBox="1"/>
          <p:nvPr/>
        </p:nvSpPr>
        <p:spPr>
          <a:xfrm>
            <a:off x="578511" y="100912"/>
            <a:ext cx="10710545" cy="743152"/>
          </a:xfrm>
          <a:prstGeom prst="rect">
            <a:avLst/>
          </a:prstGeom>
          <a:noFill/>
        </p:spPr>
        <p:txBody>
          <a:bodyPr wrap="square" rtlCol="0">
            <a:spAutoFit/>
          </a:bodyPr>
          <a:lstStyle/>
          <a:p>
            <a:pPr indent="0" fontAlgn="auto">
              <a:lnSpc>
                <a:spcPct val="150000"/>
              </a:lnSpc>
              <a:buClrTx/>
              <a:buSzTx/>
              <a:buFontTx/>
            </a:pPr>
            <a:r>
              <a:rPr lang="zh-CN" altLang="en-US" sz="3200" b="1" spc="200" dirty="0">
                <a:solidFill>
                  <a:srgbClr val="0000FF"/>
                </a:solidFill>
                <a:uFillTx/>
                <a:latin typeface="Arial" panose="020B0604020202020204" pitchFamily="34" charset="0"/>
                <a:ea typeface="微软雅黑" panose="020B0503020204020204" charset="-122"/>
                <a:cs typeface="+mj-cs"/>
              </a:rPr>
              <a:t>光敏二极管和光敏晶体管</a:t>
            </a:r>
          </a:p>
        </p:txBody>
      </p:sp>
      <p:sp>
        <p:nvSpPr>
          <p:cNvPr id="8" name="页脚占位符 4"/>
          <p:cNvSpPr>
            <a:spLocks noGrp="1"/>
          </p:cNvSpPr>
          <p:nvPr>
            <p:ph type="ftr" sz="quarter" idx="11"/>
          </p:nvPr>
        </p:nvSpPr>
        <p:spPr>
          <a:xfrm>
            <a:off x="5043196" y="6665426"/>
            <a:ext cx="2895600" cy="457200"/>
          </a:xfrm>
        </p:spPr>
        <p:txBody>
          <a:bodyPr/>
          <a:lstStyle/>
          <a:p>
            <a:pPr>
              <a:defRPr/>
            </a:pPr>
            <a:r>
              <a:rPr lang="en-US" altLang="zh-CN"/>
              <a:t>14cgq07_1</a:t>
            </a:r>
          </a:p>
        </p:txBody>
      </p:sp>
      <p:sp>
        <p:nvSpPr>
          <p:cNvPr id="10" name="灯片编号占位符 5"/>
          <p:cNvSpPr>
            <a:spLocks noGrp="1"/>
          </p:cNvSpPr>
          <p:nvPr>
            <p:ph type="sldNum" sz="quarter" idx="12"/>
          </p:nvPr>
        </p:nvSpPr>
        <p:spPr>
          <a:xfrm>
            <a:off x="9843796" y="6665426"/>
            <a:ext cx="914400" cy="457200"/>
          </a:xfrm>
        </p:spPr>
        <p:txBody>
          <a:bodyPr>
            <a:normAutofit fontScale="92500" lnSpcReduction="10000"/>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fld id="{C9A6A4BD-D3FB-46B7-B9B0-F45A52FAD7E6}" type="slidenum">
              <a:rPr kumimoji="0" lang="en-US" altLang="zh-CN">
                <a:solidFill>
                  <a:schemeClr val="tx2"/>
                </a:solidFill>
                <a:ea typeface="宋体" panose="02010600030101010101" pitchFamily="2" charset="-122"/>
              </a:rPr>
              <a:t>20</a:t>
            </a:fld>
            <a:endParaRPr kumimoji="0" lang="en-US" altLang="zh-CN" sz="1400">
              <a:solidFill>
                <a:schemeClr val="tx2"/>
              </a:solidFill>
              <a:ea typeface="宋体" panose="02010600030101010101" pitchFamily="2" charset="-122"/>
            </a:endParaRPr>
          </a:p>
        </p:txBody>
      </p:sp>
      <p:sp>
        <p:nvSpPr>
          <p:cNvPr id="11" name="Rectangle 2"/>
          <p:cNvSpPr txBox="1">
            <a:spLocks noChangeArrowheads="1"/>
          </p:cNvSpPr>
          <p:nvPr/>
        </p:nvSpPr>
        <p:spPr>
          <a:xfrm>
            <a:off x="2082509" y="872639"/>
            <a:ext cx="7772400" cy="5105400"/>
          </a:xfrm>
          <a:prstGeom prst="rect">
            <a:avLst/>
          </a:prstGeom>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CC0000"/>
                </a:solidFill>
              </a:rPr>
              <a:t>发光二极管的结构</a:t>
            </a:r>
          </a:p>
          <a:p>
            <a:endParaRPr lang="zh-CN" altLang="en-US" dirty="0"/>
          </a:p>
          <a:p>
            <a:endParaRPr lang="zh-CN" altLang="en-US" dirty="0"/>
          </a:p>
          <a:p>
            <a:endParaRPr lang="zh-CN" altLang="en-US" dirty="0"/>
          </a:p>
          <a:p>
            <a:pPr>
              <a:buFont typeface="Wingdings" panose="05000000000000000000" pitchFamily="2" charset="2"/>
              <a:buNone/>
            </a:pPr>
            <a:endParaRPr lang="en-US" altLang="zh-CN" dirty="0"/>
          </a:p>
        </p:txBody>
      </p:sp>
      <p:grpSp>
        <p:nvGrpSpPr>
          <p:cNvPr id="12" name="Group 3"/>
          <p:cNvGrpSpPr/>
          <p:nvPr/>
        </p:nvGrpSpPr>
        <p:grpSpPr bwMode="auto">
          <a:xfrm>
            <a:off x="5171784" y="996464"/>
            <a:ext cx="6629400" cy="2286000"/>
            <a:chOff x="816" y="1296"/>
            <a:chExt cx="4176" cy="1440"/>
          </a:xfrm>
        </p:grpSpPr>
        <p:sp>
          <p:nvSpPr>
            <p:cNvPr id="13" name="Rectangle 4"/>
            <p:cNvSpPr>
              <a:spLocks noChangeArrowheads="1"/>
            </p:cNvSpPr>
            <p:nvPr/>
          </p:nvSpPr>
          <p:spPr bwMode="auto">
            <a:xfrm>
              <a:off x="1776" y="1824"/>
              <a:ext cx="1872" cy="384"/>
            </a:xfrm>
            <a:prstGeom prst="rect">
              <a:avLst/>
            </a:prstGeom>
            <a:solidFill>
              <a:srgbClr val="00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4" name="Rectangle 5"/>
            <p:cNvSpPr>
              <a:spLocks noChangeArrowheads="1"/>
            </p:cNvSpPr>
            <p:nvPr/>
          </p:nvSpPr>
          <p:spPr bwMode="auto">
            <a:xfrm>
              <a:off x="1776" y="2208"/>
              <a:ext cx="1872" cy="288"/>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5" name="Rectangle 6"/>
            <p:cNvSpPr>
              <a:spLocks noChangeArrowheads="1"/>
            </p:cNvSpPr>
            <p:nvPr/>
          </p:nvSpPr>
          <p:spPr bwMode="auto">
            <a:xfrm>
              <a:off x="1776" y="2496"/>
              <a:ext cx="1872" cy="96"/>
            </a:xfrm>
            <a:prstGeom prst="rect">
              <a:avLst/>
            </a:prstGeom>
            <a:solidFill>
              <a:srgbClr val="1F408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6" name="Rectangle 7"/>
            <p:cNvSpPr>
              <a:spLocks noChangeArrowheads="1"/>
            </p:cNvSpPr>
            <p:nvPr/>
          </p:nvSpPr>
          <p:spPr bwMode="auto">
            <a:xfrm>
              <a:off x="2304" y="1824"/>
              <a:ext cx="768" cy="144"/>
            </a:xfrm>
            <a:prstGeom prst="rect">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7" name="Rectangle 8"/>
            <p:cNvSpPr>
              <a:spLocks noChangeArrowheads="1"/>
            </p:cNvSpPr>
            <p:nvPr/>
          </p:nvSpPr>
          <p:spPr bwMode="auto">
            <a:xfrm>
              <a:off x="1776" y="1776"/>
              <a:ext cx="576" cy="48"/>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8" name="Rectangle 9"/>
            <p:cNvSpPr>
              <a:spLocks noChangeArrowheads="1"/>
            </p:cNvSpPr>
            <p:nvPr/>
          </p:nvSpPr>
          <p:spPr bwMode="auto">
            <a:xfrm>
              <a:off x="3024" y="1776"/>
              <a:ext cx="624" cy="48"/>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9" name="Line 10"/>
            <p:cNvSpPr>
              <a:spLocks noChangeShapeType="1"/>
            </p:cNvSpPr>
            <p:nvPr/>
          </p:nvSpPr>
          <p:spPr bwMode="auto">
            <a:xfrm>
              <a:off x="1776" y="1680"/>
              <a:ext cx="672"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11"/>
            <p:cNvSpPr>
              <a:spLocks noChangeShapeType="1"/>
            </p:cNvSpPr>
            <p:nvPr/>
          </p:nvSpPr>
          <p:spPr bwMode="auto">
            <a:xfrm>
              <a:off x="2448" y="1680"/>
              <a:ext cx="0" cy="144"/>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12"/>
            <p:cNvSpPr>
              <a:spLocks noChangeShapeType="1"/>
            </p:cNvSpPr>
            <p:nvPr/>
          </p:nvSpPr>
          <p:spPr bwMode="auto">
            <a:xfrm>
              <a:off x="1776" y="1680"/>
              <a:ext cx="0" cy="96"/>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13"/>
            <p:cNvSpPr>
              <a:spLocks noChangeShapeType="1"/>
            </p:cNvSpPr>
            <p:nvPr/>
          </p:nvSpPr>
          <p:spPr bwMode="auto">
            <a:xfrm>
              <a:off x="2928" y="1680"/>
              <a:ext cx="72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4"/>
            <p:cNvSpPr>
              <a:spLocks noChangeShapeType="1"/>
            </p:cNvSpPr>
            <p:nvPr/>
          </p:nvSpPr>
          <p:spPr bwMode="auto">
            <a:xfrm>
              <a:off x="2928" y="1680"/>
              <a:ext cx="0" cy="144"/>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15"/>
            <p:cNvSpPr>
              <a:spLocks noChangeShapeType="1"/>
            </p:cNvSpPr>
            <p:nvPr/>
          </p:nvSpPr>
          <p:spPr bwMode="auto">
            <a:xfrm>
              <a:off x="3648" y="1680"/>
              <a:ext cx="0" cy="96"/>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6"/>
            <p:cNvSpPr>
              <a:spLocks noChangeShapeType="1"/>
            </p:cNvSpPr>
            <p:nvPr/>
          </p:nvSpPr>
          <p:spPr bwMode="auto">
            <a:xfrm>
              <a:off x="3552" y="2544"/>
              <a:ext cx="384"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Text Box 17"/>
            <p:cNvSpPr txBox="1">
              <a:spLocks noChangeArrowheads="1"/>
            </p:cNvSpPr>
            <p:nvPr/>
          </p:nvSpPr>
          <p:spPr bwMode="auto">
            <a:xfrm>
              <a:off x="3936" y="2448"/>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a:ea typeface="宋体" panose="02010600030101010101" pitchFamily="2" charset="-122"/>
                </a:rPr>
                <a:t>电极</a:t>
              </a:r>
            </a:p>
          </p:txBody>
        </p:sp>
        <p:sp>
          <p:nvSpPr>
            <p:cNvPr id="27" name="Line 18"/>
            <p:cNvSpPr>
              <a:spLocks noChangeShapeType="1"/>
            </p:cNvSpPr>
            <p:nvPr/>
          </p:nvSpPr>
          <p:spPr bwMode="auto">
            <a:xfrm>
              <a:off x="3552" y="2304"/>
              <a:ext cx="384"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Text Box 19"/>
            <p:cNvSpPr txBox="1">
              <a:spLocks noChangeArrowheads="1"/>
            </p:cNvSpPr>
            <p:nvPr/>
          </p:nvSpPr>
          <p:spPr bwMode="auto">
            <a:xfrm>
              <a:off x="3936" y="2160"/>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a:ea typeface="宋体" panose="02010600030101010101" pitchFamily="2" charset="-122"/>
                </a:rPr>
                <a:t>控制层</a:t>
              </a:r>
            </a:p>
          </p:txBody>
        </p:sp>
        <p:sp>
          <p:nvSpPr>
            <p:cNvPr id="29" name="Line 20"/>
            <p:cNvSpPr>
              <a:spLocks noChangeShapeType="1"/>
            </p:cNvSpPr>
            <p:nvPr/>
          </p:nvSpPr>
          <p:spPr bwMode="auto">
            <a:xfrm>
              <a:off x="3552" y="2016"/>
              <a:ext cx="384"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Text Box 21"/>
            <p:cNvSpPr txBox="1">
              <a:spLocks noChangeArrowheads="1"/>
            </p:cNvSpPr>
            <p:nvPr/>
          </p:nvSpPr>
          <p:spPr bwMode="auto">
            <a:xfrm>
              <a:off x="3936" y="1872"/>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en-US" altLang="zh-CN">
                  <a:ea typeface="宋体" panose="02010600030101010101" pitchFamily="2" charset="-122"/>
                </a:rPr>
                <a:t>N</a:t>
              </a:r>
              <a:r>
                <a:rPr lang="zh-CN" altLang="en-US">
                  <a:ea typeface="宋体" panose="02010600030101010101" pitchFamily="2" charset="-122"/>
                </a:rPr>
                <a:t>型半导体</a:t>
              </a:r>
            </a:p>
          </p:txBody>
        </p:sp>
        <p:sp>
          <p:nvSpPr>
            <p:cNvPr id="31" name="Line 22"/>
            <p:cNvSpPr>
              <a:spLocks noChangeShapeType="1"/>
            </p:cNvSpPr>
            <p:nvPr/>
          </p:nvSpPr>
          <p:spPr bwMode="auto">
            <a:xfrm>
              <a:off x="3552" y="1728"/>
              <a:ext cx="384"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Text Box 23"/>
            <p:cNvSpPr txBox="1">
              <a:spLocks noChangeArrowheads="1"/>
            </p:cNvSpPr>
            <p:nvPr/>
          </p:nvSpPr>
          <p:spPr bwMode="auto">
            <a:xfrm>
              <a:off x="3936" y="1584"/>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a:ea typeface="宋体" panose="02010600030101010101" pitchFamily="2" charset="-122"/>
                </a:rPr>
                <a:t>电极</a:t>
              </a:r>
            </a:p>
          </p:txBody>
        </p:sp>
        <p:sp>
          <p:nvSpPr>
            <p:cNvPr id="33" name="Line 24"/>
            <p:cNvSpPr>
              <a:spLocks noChangeShapeType="1"/>
            </p:cNvSpPr>
            <p:nvPr/>
          </p:nvSpPr>
          <p:spPr bwMode="auto">
            <a:xfrm flipH="1" flipV="1">
              <a:off x="1536" y="1488"/>
              <a:ext cx="336" cy="336"/>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Text Box 25"/>
            <p:cNvSpPr txBox="1">
              <a:spLocks noChangeArrowheads="1"/>
            </p:cNvSpPr>
            <p:nvPr/>
          </p:nvSpPr>
          <p:spPr bwMode="auto">
            <a:xfrm>
              <a:off x="816" y="1344"/>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a:ea typeface="宋体" panose="02010600030101010101" pitchFamily="2" charset="-122"/>
                </a:rPr>
                <a:t>绝缘层</a:t>
              </a:r>
            </a:p>
          </p:txBody>
        </p:sp>
        <p:sp>
          <p:nvSpPr>
            <p:cNvPr id="35" name="Line 26"/>
            <p:cNvSpPr>
              <a:spLocks noChangeShapeType="1"/>
            </p:cNvSpPr>
            <p:nvPr/>
          </p:nvSpPr>
          <p:spPr bwMode="auto">
            <a:xfrm flipV="1">
              <a:off x="2448" y="1488"/>
              <a:ext cx="384" cy="384"/>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Text Box 27"/>
            <p:cNvSpPr txBox="1">
              <a:spLocks noChangeArrowheads="1"/>
            </p:cNvSpPr>
            <p:nvPr/>
          </p:nvSpPr>
          <p:spPr bwMode="auto">
            <a:xfrm>
              <a:off x="2880" y="1296"/>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en-US" altLang="zh-CN">
                  <a:ea typeface="宋体" panose="02010600030101010101" pitchFamily="2" charset="-122"/>
                </a:rPr>
                <a:t>P</a:t>
              </a:r>
              <a:r>
                <a:rPr lang="zh-CN" altLang="en-US">
                  <a:ea typeface="宋体" panose="02010600030101010101" pitchFamily="2" charset="-122"/>
                </a:rPr>
                <a:t>型半导体</a:t>
              </a:r>
            </a:p>
          </p:txBody>
        </p:sp>
      </p:grpSp>
      <p:pic>
        <p:nvPicPr>
          <p:cNvPr id="37"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196" y="3175091"/>
            <a:ext cx="8893175"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18312" y="1843683"/>
            <a:ext cx="4495799" cy="923330"/>
          </a:xfrm>
          <a:prstGeom prst="rect">
            <a:avLst/>
          </a:prstGeom>
          <a:ln>
            <a:solidFill>
              <a:srgbClr val="FF0000"/>
            </a:solidFill>
          </a:ln>
        </p:spPr>
        <p:txBody>
          <a:bodyPr wrap="square">
            <a:spAutoFit/>
          </a:bodyPr>
          <a:lstStyle/>
          <a:p>
            <a:r>
              <a:rPr lang="zh-CN" altLang="en-US" dirty="0"/>
              <a:t>当有光照射时，在</a:t>
            </a:r>
            <a:r>
              <a:rPr lang="en-US" altLang="zh-CN" dirty="0"/>
              <a:t>PN</a:t>
            </a:r>
            <a:r>
              <a:rPr lang="zh-CN" altLang="en-US" dirty="0"/>
              <a:t>结附近产生光生电子和空穴对，从而形成由</a:t>
            </a:r>
            <a:r>
              <a:rPr lang="en-US" altLang="zh-CN" dirty="0"/>
              <a:t>N</a:t>
            </a:r>
            <a:r>
              <a:rPr lang="zh-CN" altLang="en-US" dirty="0"/>
              <a:t>区指向</a:t>
            </a:r>
            <a:r>
              <a:rPr lang="en-US" altLang="zh-CN" dirty="0"/>
              <a:t>P</a:t>
            </a:r>
            <a:r>
              <a:rPr lang="zh-CN" altLang="en-US" dirty="0"/>
              <a:t>区的光电流，此时光敏二极管处于导通状态。</a:t>
            </a:r>
          </a:p>
        </p:txBody>
      </p:sp>
    </p:spTree>
    <p:custDataLst>
      <p:tags r:id="rId1"/>
    </p:custData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1439506" y="348343"/>
            <a:ext cx="8964613" cy="609600"/>
          </a:xfrm>
        </p:spPr>
        <p:txBody>
          <a:bodyPr/>
          <a:lstStyle/>
          <a:p>
            <a:pPr eaLnBrk="1" hangingPunct="1">
              <a:lnSpc>
                <a:spcPct val="110000"/>
              </a:lnSpc>
            </a:pPr>
            <a:r>
              <a:rPr lang="zh-CN" altLang="en-US" sz="3000" b="1" dirty="0">
                <a:solidFill>
                  <a:schemeClr val="hlink"/>
                </a:solidFill>
                <a:latin typeface="楷体_GB2312" pitchFamily="49" charset="-122"/>
                <a:ea typeface="楷体_GB2312" pitchFamily="49" charset="-122"/>
              </a:rPr>
              <a:t>光敏二极管</a:t>
            </a:r>
          </a:p>
        </p:txBody>
      </p:sp>
      <p:sp>
        <p:nvSpPr>
          <p:cNvPr id="15" name="Rectangle 3"/>
          <p:cNvSpPr>
            <a:spLocks noChangeArrowheads="1"/>
          </p:cNvSpPr>
          <p:nvPr/>
        </p:nvSpPr>
        <p:spPr bwMode="auto">
          <a:xfrm>
            <a:off x="1547456" y="4164693"/>
            <a:ext cx="8281988" cy="1800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buFont typeface="Wingdings" panose="05000000000000000000" pitchFamily="2" charset="2"/>
              <a:buChar char="u"/>
            </a:pPr>
            <a:r>
              <a:rPr lang="zh-CN" altLang="en-US" sz="2800" b="1" dirty="0">
                <a:solidFill>
                  <a:schemeClr val="hlink"/>
                </a:solidFill>
                <a:latin typeface="楷体_GB2312" pitchFamily="49" charset="-122"/>
                <a:ea typeface="楷体_GB2312" pitchFamily="49" charset="-122"/>
              </a:rPr>
              <a:t>光敏二极管使用时要反向接入电路中，即正极接电源负极，负极接电源正极。</a:t>
            </a:r>
          </a:p>
          <a:p>
            <a:pPr eaLnBrk="1" hangingPunct="1">
              <a:buFont typeface="Wingdings" panose="05000000000000000000" pitchFamily="2" charset="2"/>
              <a:buChar char="u"/>
            </a:pPr>
            <a:r>
              <a:rPr lang="zh-CN" altLang="en-US" sz="2800" b="1" dirty="0">
                <a:solidFill>
                  <a:srgbClr val="A50021"/>
                </a:solidFill>
                <a:latin typeface="楷体_GB2312" pitchFamily="49" charset="-122"/>
                <a:ea typeface="楷体_GB2312" pitchFamily="49" charset="-122"/>
              </a:rPr>
              <a:t>不受光照射时，光敏二极管处于截止状态；受光照射时，光敏二极管处于导通状态。 </a:t>
            </a: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256" y="1824718"/>
            <a:ext cx="579596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819" y="1824718"/>
            <a:ext cx="60118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306" y="1032556"/>
            <a:ext cx="6048375" cy="296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356" y="996043"/>
            <a:ext cx="6156325"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2094" y="1680256"/>
            <a:ext cx="160972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844590" y="2853418"/>
            <a:ext cx="4099594" cy="923330"/>
          </a:xfrm>
          <a:prstGeom prst="rect">
            <a:avLst/>
          </a:prstGeom>
          <a:ln>
            <a:solidFill>
              <a:srgbClr val="FF0000"/>
            </a:solidFill>
          </a:ln>
        </p:spPr>
        <p:txBody>
          <a:bodyPr wrap="square">
            <a:spAutoFit/>
          </a:bodyPr>
          <a:lstStyle/>
          <a:p>
            <a:r>
              <a:rPr lang="zh-CN" altLang="en-US" dirty="0"/>
              <a:t>若加正向电压，光敏二极管中</a:t>
            </a:r>
            <a:r>
              <a:rPr lang="en-US" altLang="zh-CN" dirty="0"/>
              <a:t>PN</a:t>
            </a:r>
            <a:r>
              <a:rPr lang="zh-CN" altLang="en-US" dirty="0"/>
              <a:t>结正偏，本身就能产生很大的电流，也就失去了它受光照时产生电流的意义。 </a:t>
            </a:r>
          </a:p>
        </p:txBody>
      </p:sp>
    </p:spTree>
    <p:custDataLst>
      <p:tags r:id="rId1"/>
    </p:custData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2055812" y="292100"/>
            <a:ext cx="8077200" cy="609600"/>
          </a:xfrm>
        </p:spPr>
        <p:txBody>
          <a:bodyPr/>
          <a:lstStyle/>
          <a:p>
            <a:pPr eaLnBrk="1" hangingPunct="1">
              <a:lnSpc>
                <a:spcPct val="110000"/>
              </a:lnSpc>
            </a:pPr>
            <a:r>
              <a:rPr lang="zh-CN" altLang="en-US" sz="3000" b="1" dirty="0">
                <a:solidFill>
                  <a:schemeClr val="hlink"/>
                </a:solidFill>
                <a:latin typeface="楷体_GB2312" pitchFamily="49" charset="-122"/>
                <a:ea typeface="楷体_GB2312" pitchFamily="49" charset="-122"/>
              </a:rPr>
              <a:t>光敏三极管</a:t>
            </a:r>
            <a:r>
              <a:rPr lang="zh-CN" altLang="en-US" sz="3200" b="1" dirty="0"/>
              <a:t> </a:t>
            </a:r>
          </a:p>
        </p:txBody>
      </p:sp>
      <p:sp>
        <p:nvSpPr>
          <p:cNvPr id="13" name="Rectangle 3"/>
          <p:cNvSpPr txBox="1">
            <a:spLocks noChangeArrowheads="1"/>
          </p:cNvSpPr>
          <p:nvPr/>
        </p:nvSpPr>
        <p:spPr>
          <a:xfrm>
            <a:off x="1914525" y="679450"/>
            <a:ext cx="8147050" cy="4572000"/>
          </a:xfrm>
          <a:prstGeom prst="rect">
            <a:avLst/>
          </a:prstGeom>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Font typeface="Wingdings" panose="05000000000000000000" pitchFamily="2" charset="2"/>
              <a:buNone/>
            </a:pPr>
            <a:r>
              <a:rPr lang="en-US" altLang="zh-CN" sz="3600" b="1">
                <a:latin typeface="宋体" panose="02010600030101010101" pitchFamily="2" charset="-122"/>
              </a:rPr>
              <a:t>      </a:t>
            </a:r>
            <a:r>
              <a:rPr lang="zh-CN" altLang="en-US" sz="2800">
                <a:solidFill>
                  <a:srgbClr val="000000"/>
                </a:solidFill>
                <a:latin typeface="楷体_GB2312" pitchFamily="49" charset="-122"/>
                <a:ea typeface="楷体_GB2312" pitchFamily="49" charset="-122"/>
              </a:rPr>
              <a:t>光敏三极管有两个</a:t>
            </a:r>
            <a:r>
              <a:rPr lang="en-US" altLang="zh-CN" sz="2800">
                <a:solidFill>
                  <a:srgbClr val="000000"/>
                </a:solidFill>
                <a:latin typeface="楷体_GB2312" pitchFamily="49" charset="-122"/>
                <a:ea typeface="楷体_GB2312" pitchFamily="49" charset="-122"/>
              </a:rPr>
              <a:t>PN</a:t>
            </a:r>
            <a:r>
              <a:rPr lang="zh-CN" altLang="en-US" sz="2800">
                <a:solidFill>
                  <a:srgbClr val="000000"/>
                </a:solidFill>
                <a:latin typeface="楷体_GB2312" pitchFamily="49" charset="-122"/>
                <a:ea typeface="楷体_GB2312" pitchFamily="49" charset="-122"/>
              </a:rPr>
              <a:t>结。与普通三极管相似，有电流增益，灵敏度比光敏二极管高。</a:t>
            </a:r>
            <a:r>
              <a:rPr lang="zh-CN" altLang="en-US" sz="2800">
                <a:solidFill>
                  <a:srgbClr val="000000"/>
                </a:solidFill>
                <a:latin typeface="楷体_GB2312" pitchFamily="49" charset="-122"/>
                <a:ea typeface="楷体_GB2312" pitchFamily="49" charset="-122"/>
                <a:cs typeface="Times New Roman" panose="02020603050405020304" pitchFamily="18" charset="0"/>
              </a:rPr>
              <a:t>多数光敏三极管的基极没有引出线，只有正负（</a:t>
            </a:r>
            <a:r>
              <a:rPr lang="en-US" altLang="zh-CN" sz="2800">
                <a:solidFill>
                  <a:srgbClr val="000000"/>
                </a:solidFill>
                <a:latin typeface="楷体_GB2312" pitchFamily="49" charset="-122"/>
                <a:ea typeface="楷体_GB2312" pitchFamily="49" charset="-122"/>
                <a:cs typeface="Times New Roman" panose="02020603050405020304" pitchFamily="18" charset="0"/>
              </a:rPr>
              <a:t>c</a:t>
            </a:r>
            <a:r>
              <a:rPr lang="zh-CN" altLang="en-US" sz="2800">
                <a:solidFill>
                  <a:srgbClr val="000000"/>
                </a:solidFill>
                <a:latin typeface="楷体_GB2312" pitchFamily="49" charset="-122"/>
                <a:ea typeface="楷体_GB2312" pitchFamily="49" charset="-122"/>
                <a:cs typeface="Times New Roman" panose="02020603050405020304" pitchFamily="18" charset="0"/>
              </a:rPr>
              <a:t>、</a:t>
            </a:r>
            <a:r>
              <a:rPr lang="en-US" altLang="zh-CN" sz="2800">
                <a:solidFill>
                  <a:srgbClr val="000000"/>
                </a:solidFill>
                <a:latin typeface="楷体_GB2312" pitchFamily="49" charset="-122"/>
                <a:ea typeface="楷体_GB2312" pitchFamily="49" charset="-122"/>
                <a:cs typeface="Times New Roman" panose="02020603050405020304" pitchFamily="18" charset="0"/>
              </a:rPr>
              <a:t>e</a:t>
            </a:r>
            <a:r>
              <a:rPr lang="zh-CN" altLang="en-US" sz="2800">
                <a:solidFill>
                  <a:srgbClr val="000000"/>
                </a:solidFill>
                <a:latin typeface="楷体_GB2312" pitchFamily="49" charset="-122"/>
                <a:ea typeface="楷体_GB2312" pitchFamily="49" charset="-122"/>
                <a:cs typeface="Times New Roman" panose="02020603050405020304" pitchFamily="18" charset="0"/>
              </a:rPr>
              <a:t>）两个引脚，所以其外型与光敏二极管相似，从外观上很难区别。</a:t>
            </a:r>
            <a:r>
              <a:rPr lang="zh-CN" altLang="en-US" sz="2800" b="1">
                <a:solidFill>
                  <a:srgbClr val="000000"/>
                </a:solidFill>
                <a:latin typeface="楷体_GB2312" pitchFamily="49" charset="-122"/>
                <a:ea typeface="楷体_GB2312" pitchFamily="49" charset="-122"/>
              </a:rPr>
              <a:t>  </a:t>
            </a:r>
          </a:p>
        </p:txBody>
      </p:sp>
      <p:pic>
        <p:nvPicPr>
          <p:cNvPr id="21" name="Picture 4" descr="光敏三极管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0301" y="3590758"/>
            <a:ext cx="14525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 descr="光敏三极管"/>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6439" y="3590758"/>
            <a:ext cx="13017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descr="光敏三极管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112" y="4559300"/>
            <a:ext cx="28956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89150" y="667503"/>
            <a:ext cx="11852191"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3200" b="1" dirty="0">
                <a:solidFill>
                  <a:srgbClr val="FF3300"/>
                </a:solidFill>
                <a:latin typeface="Times New Roman" pitchFamily="18" charset="0"/>
              </a:rPr>
              <a:t>光敏二极管的检测：</a:t>
            </a:r>
          </a:p>
          <a:p>
            <a:r>
              <a:rPr kumimoji="1" lang="zh-CN" altLang="en-US" sz="3200" b="1" dirty="0">
                <a:solidFill>
                  <a:srgbClr val="000000"/>
                </a:solidFill>
                <a:latin typeface="Times New Roman" pitchFamily="18" charset="0"/>
              </a:rPr>
              <a:t>首先将万用表置</a:t>
            </a:r>
            <a:r>
              <a:rPr kumimoji="1" lang="en-US" altLang="zh-CN" sz="3200" b="1" dirty="0" err="1">
                <a:solidFill>
                  <a:srgbClr val="000000"/>
                </a:solidFill>
                <a:latin typeface="Times New Roman" pitchFamily="18" charset="0"/>
              </a:rPr>
              <a:t>R×lk</a:t>
            </a:r>
            <a:r>
              <a:rPr kumimoji="1" lang="zh-CN" altLang="en-US" sz="3200" b="1" dirty="0">
                <a:solidFill>
                  <a:srgbClr val="000000"/>
                </a:solidFill>
                <a:latin typeface="Times New Roman" pitchFamily="18" charset="0"/>
              </a:rPr>
              <a:t>挡，其次用黑布遮住光敏二极管的窗口，测量其阻值，此时正向电阻立即变得很大（</a:t>
            </a:r>
            <a:r>
              <a:rPr kumimoji="1" lang="zh-CN" altLang="en-US" sz="3200" b="1" dirty="0">
                <a:solidFill>
                  <a:srgbClr val="0000FF"/>
                </a:solidFill>
                <a:latin typeface="Times New Roman" pitchFamily="18" charset="0"/>
              </a:rPr>
              <a:t>反向电阻无穷大</a:t>
            </a:r>
            <a:r>
              <a:rPr kumimoji="1" lang="zh-CN" altLang="en-US" sz="3200" b="1" dirty="0">
                <a:solidFill>
                  <a:srgbClr val="000000"/>
                </a:solidFill>
                <a:latin typeface="Times New Roman" pitchFamily="18" charset="0"/>
              </a:rPr>
              <a:t>）。置光敏二极管于光源近处，测出其正向电阻，正向阻值变小；光照越强，正向阻值越小；则说明是好的光敏二极管。有光照和无光照下所测得的两个正向电阻值相差越大越好。</a:t>
            </a:r>
            <a:endParaRPr kumimoji="1" lang="en-US" altLang="zh-CN" sz="3200" b="1" dirty="0">
              <a:solidFill>
                <a:srgbClr val="000000"/>
              </a:solidFill>
              <a:latin typeface="Times New Roman" pitchFamily="18" charset="0"/>
            </a:endParaRPr>
          </a:p>
          <a:p>
            <a:r>
              <a:rPr kumimoji="1" lang="zh-CN" altLang="en-US" sz="3200" b="1" dirty="0">
                <a:solidFill>
                  <a:srgbClr val="FF3300"/>
                </a:solidFill>
                <a:latin typeface="宋体" charset="-122"/>
              </a:rPr>
              <a:t>光敏三极管的检测：</a:t>
            </a:r>
          </a:p>
          <a:p>
            <a:r>
              <a:rPr kumimoji="1" lang="zh-CN" altLang="en-US" sz="3200" b="1" dirty="0">
                <a:solidFill>
                  <a:srgbClr val="000000"/>
                </a:solidFill>
                <a:latin typeface="宋体" charset="-122"/>
              </a:rPr>
              <a:t>首先将万用表置</a:t>
            </a:r>
            <a:r>
              <a:rPr kumimoji="1" lang="en-US" altLang="zh-CN" sz="3200" b="1" dirty="0">
                <a:solidFill>
                  <a:srgbClr val="000000"/>
                </a:solidFill>
                <a:latin typeface="宋体" charset="-122"/>
              </a:rPr>
              <a:t>R× </a:t>
            </a:r>
            <a:r>
              <a:rPr kumimoji="1" lang="en-US" altLang="zh-CN" sz="3200" b="1" dirty="0" err="1">
                <a:solidFill>
                  <a:srgbClr val="000000"/>
                </a:solidFill>
                <a:latin typeface="宋体" charset="-122"/>
              </a:rPr>
              <a:t>lk</a:t>
            </a:r>
            <a:r>
              <a:rPr kumimoji="1" lang="zh-CN" altLang="en-US" sz="3200" b="1" dirty="0">
                <a:solidFill>
                  <a:srgbClr val="000000"/>
                </a:solidFill>
                <a:latin typeface="宋体" charset="-122"/>
              </a:rPr>
              <a:t>挡，其次用黑布遮住光敏三极管的窗口，测量两管脚间的正、反向电阻，均为无限大时，则为光敏三极管。置光敏三极管于光源近处，测量两管脚间的正、反向电阻为几千欧到几十千欧，则说明是好的光敏三极管。万用表指针向右偏转越大说明其灵敏度越高。</a:t>
            </a:r>
          </a:p>
        </p:txBody>
      </p:sp>
      <p:sp>
        <p:nvSpPr>
          <p:cNvPr id="4" name="矩形 3"/>
          <p:cNvSpPr/>
          <p:nvPr/>
        </p:nvSpPr>
        <p:spPr>
          <a:xfrm>
            <a:off x="3758624" y="200344"/>
            <a:ext cx="3647152" cy="369332"/>
          </a:xfrm>
          <a:prstGeom prst="rect">
            <a:avLst/>
          </a:prstGeom>
          <a:ln>
            <a:solidFill>
              <a:srgbClr val="FF0000"/>
            </a:solidFill>
          </a:ln>
        </p:spPr>
        <p:txBody>
          <a:bodyPr wrap="none">
            <a:spAutoFit/>
          </a:bodyPr>
          <a:lstStyle/>
          <a:p>
            <a:r>
              <a:rPr kumimoji="1" lang="zh-CN" altLang="en-US" b="1" dirty="0">
                <a:solidFill>
                  <a:srgbClr val="0000FF"/>
                </a:solidFill>
                <a:latin typeface="Times New Roman" pitchFamily="18" charset="0"/>
              </a:rPr>
              <a:t>光敏二极管与光敏三极管的区别：</a:t>
            </a:r>
            <a:endParaRPr lang="zh-CN" altLang="en-US" dirty="0">
              <a:solidFill>
                <a:srgbClr val="0000FF"/>
              </a:solidFill>
            </a:endParaRPr>
          </a:p>
        </p:txBody>
      </p:sp>
    </p:spTree>
    <p:extLst>
      <p:ext uri="{BB962C8B-B14F-4D97-AF65-F5344CB8AC3E}">
        <p14:creationId xmlns:p14="http://schemas.microsoft.com/office/powerpoint/2010/main" val="3255524780"/>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983615"/>
            <a:ext cx="5764530" cy="3276600"/>
          </a:xfrm>
          <a:prstGeom prst="rect">
            <a:avLst/>
          </a:prstGeom>
          <a:noFill/>
        </p:spPr>
        <p:txBody>
          <a:bodyPr wrap="square" rtlCol="0">
            <a:spAutoFit/>
          </a:bodyPr>
          <a:lstStyle/>
          <a:p>
            <a:pPr indent="457200" fontAlgn="auto">
              <a:lnSpc>
                <a:spcPct val="150000"/>
              </a:lnSpc>
              <a:buClrTx/>
              <a:buSzTx/>
              <a:buFontTx/>
              <a:extLst>
                <a:ext uri="{35155182-B16C-46BC-9424-99874614C6A1}">
                  <wpsdc:indentchars xmlns:wpsdc="http://www.wps.cn/officeDocument/2017/drawingmlCustomData" xmlns="" val="200" checksum="59296752"/>
                </a:ext>
              </a:extLst>
            </a:pPr>
            <a:r>
              <a:rPr lang="zh-CN" altLang="en-US" dirty="0">
                <a:latin typeface="黑体" panose="02010609060101010101" charset="-122"/>
                <a:ea typeface="黑体" panose="02010609060101010101" charset="-122"/>
              </a:rPr>
              <a:t>光电池基本特性有以下几种：</a:t>
            </a:r>
          </a:p>
          <a:p>
            <a:pPr indent="609600" fontAlgn="auto">
              <a:lnSpc>
                <a:spcPct val="150000"/>
              </a:lnSpc>
              <a:buClrTx/>
              <a:buSzTx/>
              <a:buFontTx/>
              <a:extLst>
                <a:ext uri="{35155182-B16C-46BC-9424-99874614C6A1}">
                  <wpsdc:indentchars xmlns:wpsdc="http://www.wps.cn/officeDocument/2017/drawingmlCustomData" xmlns="" val="200" checksum="4158780845"/>
                </a:ext>
              </a:extLst>
            </a:pPr>
            <a:r>
              <a:rPr lang="zh-CN" altLang="en-US" sz="2400" b="1" dirty="0">
                <a:highlight>
                  <a:srgbClr val="FFFF00"/>
                </a:highlight>
                <a:latin typeface="仿宋" panose="02010609060101010101" pitchFamily="49" charset="-122"/>
                <a:ea typeface="仿宋" panose="02010609060101010101" pitchFamily="49" charset="-122"/>
              </a:rPr>
              <a:t>（1）光谱特性 </a:t>
            </a:r>
          </a:p>
          <a:p>
            <a:pPr indent="609600" fontAlgn="auto">
              <a:lnSpc>
                <a:spcPct val="150000"/>
              </a:lnSpc>
              <a:buClrTx/>
              <a:buSzTx/>
              <a:buFontTx/>
              <a:extLst>
                <a:ext uri="{35155182-B16C-46BC-9424-99874614C6A1}">
                  <wpsdc:indentchars xmlns:wpsdc="http://www.wps.cn/officeDocument/2017/drawingmlCustomData" xmlns="" val="200" checksum="4158780845"/>
                </a:ext>
              </a:extLst>
            </a:pPr>
            <a:r>
              <a:rPr lang="zh-CN" altLang="en-US" sz="2400" b="1" dirty="0">
                <a:highlight>
                  <a:srgbClr val="FFFF00"/>
                </a:highlight>
                <a:latin typeface="仿宋" panose="02010609060101010101" pitchFamily="49" charset="-122"/>
                <a:ea typeface="仿宋" panose="02010609060101010101" pitchFamily="49" charset="-122"/>
              </a:rPr>
              <a:t>（2）光照特性 </a:t>
            </a:r>
          </a:p>
          <a:p>
            <a:pPr indent="609600" fontAlgn="auto">
              <a:lnSpc>
                <a:spcPct val="150000"/>
              </a:lnSpc>
              <a:buClrTx/>
              <a:buSzTx/>
              <a:buFontTx/>
              <a:extLst>
                <a:ext uri="{35155182-B16C-46BC-9424-99874614C6A1}">
                  <wpsdc:indentchars xmlns:wpsdc="http://www.wps.cn/officeDocument/2017/drawingmlCustomData" xmlns="" val="200" checksum="4158780845"/>
                </a:ext>
              </a:extLst>
            </a:pPr>
            <a:r>
              <a:rPr lang="zh-CN" altLang="en-US" sz="2400" b="1" dirty="0">
                <a:highlight>
                  <a:srgbClr val="FFFF00"/>
                </a:highlight>
                <a:latin typeface="仿宋" panose="02010609060101010101" pitchFamily="49" charset="-122"/>
                <a:ea typeface="仿宋" panose="02010609060101010101" pitchFamily="49" charset="-122"/>
              </a:rPr>
              <a:t>（3）硅光电池有较好的频率响应</a:t>
            </a:r>
            <a:r>
              <a:rPr lang="zh-CN" altLang="en-US" sz="2400" dirty="0">
                <a:solidFill>
                  <a:srgbClr val="00B0F0"/>
                </a:solidFill>
                <a:latin typeface="黑体" panose="02010609060101010101" charset="-122"/>
                <a:ea typeface="黑体" panose="02010609060101010101" charset="-122"/>
              </a:rPr>
              <a:t>。</a:t>
            </a:r>
            <a:endParaRPr lang="zh-CN" altLang="en-US" sz="2400" dirty="0">
              <a:latin typeface="黑体" panose="02010609060101010101" charset="-122"/>
              <a:ea typeface="黑体" panose="02010609060101010101" charset="-122"/>
            </a:endParaRPr>
          </a:p>
          <a:p>
            <a:pPr indent="609600" fontAlgn="auto">
              <a:lnSpc>
                <a:spcPct val="150000"/>
              </a:lnSpc>
              <a:buClrTx/>
              <a:buSzTx/>
              <a:buFontTx/>
              <a:extLst>
                <a:ext uri="{35155182-B16C-46BC-9424-99874614C6A1}">
                  <wpsdc:indentchars xmlns:wpsdc="http://www.wps.cn/officeDocument/2017/drawingmlCustomData" xmlns="" val="200" checksum="4158780845"/>
                </a:ext>
              </a:extLst>
            </a:pPr>
            <a:r>
              <a:rPr lang="zh-CN" altLang="en-US" sz="2400" b="1" dirty="0">
                <a:highlight>
                  <a:srgbClr val="FFFF00"/>
                </a:highlight>
                <a:latin typeface="仿宋" panose="02010609060101010101" pitchFamily="49" charset="-122"/>
                <a:ea typeface="仿宋" panose="02010609060101010101" pitchFamily="49" charset="-122"/>
              </a:rPr>
              <a:t>（4）温度特性 </a:t>
            </a:r>
          </a:p>
          <a:p>
            <a:pPr indent="609600" fontAlgn="auto">
              <a:lnSpc>
                <a:spcPct val="150000"/>
              </a:lnSpc>
              <a:buClrTx/>
              <a:buSzTx/>
              <a:buFontTx/>
              <a:extLst>
                <a:ext uri="{35155182-B16C-46BC-9424-99874614C6A1}">
                  <wpsdc:indentchars xmlns:wpsdc="http://www.wps.cn/officeDocument/2017/drawingmlCustomData" xmlns="" val="200" checksum="4158780845"/>
                </a:ext>
              </a:extLst>
            </a:pPr>
            <a:endParaRPr lang="zh-CN" altLang="en-US" sz="2400" dirty="0">
              <a:latin typeface="黑体" panose="02010609060101010101" charset="-122"/>
              <a:ea typeface="黑体" panose="02010609060101010101" charset="-122"/>
            </a:endParaRPr>
          </a:p>
        </p:txBody>
      </p:sp>
      <p:sp>
        <p:nvSpPr>
          <p:cNvPr id="100" name="文本框 99"/>
          <p:cNvSpPr txBox="1"/>
          <p:nvPr/>
        </p:nvSpPr>
        <p:spPr>
          <a:xfrm>
            <a:off x="325120" y="136117"/>
            <a:ext cx="8791575" cy="645160"/>
          </a:xfrm>
          <a:prstGeom prst="rect">
            <a:avLst/>
          </a:prstGeom>
          <a:noFill/>
          <a:ln w="9525">
            <a:noFill/>
          </a:ln>
        </p:spPr>
        <p:txBody>
          <a:bodyPr wrap="square">
            <a:spAutoFit/>
          </a:bodyPr>
          <a:lstStyle/>
          <a:p>
            <a:pPr algn="l">
              <a:lnSpc>
                <a:spcPct val="150000"/>
              </a:lnSpc>
              <a:buClrTx/>
              <a:buSzTx/>
              <a:buFontTx/>
            </a:pPr>
            <a:r>
              <a:rPr lang="zh-CN" altLang="en-US" sz="1800" b="0">
                <a:solidFill>
                  <a:schemeClr val="tx1"/>
                </a:solidFill>
                <a:latin typeface="黑体" panose="02010609060101010101" charset="-122"/>
                <a:ea typeface="黑体" panose="02010609060101010101" charset="-122"/>
              </a:rPr>
              <a:t>光电池的工作原理是基于</a:t>
            </a:r>
            <a:r>
              <a:rPr lang="zh-CN" altLang="en-US" sz="2400" b="0">
                <a:solidFill>
                  <a:srgbClr val="FF0000"/>
                </a:solidFill>
                <a:latin typeface="黑体" panose="02010609060101010101" charset="-122"/>
                <a:ea typeface="黑体" panose="02010609060101010101" charset="-122"/>
              </a:rPr>
              <a:t>“光生伏特效应”</a:t>
            </a:r>
            <a:endParaRPr lang="zh-CN" altLang="en-US">
              <a:latin typeface="黑体" panose="02010609060101010101" charset="-122"/>
              <a:ea typeface="黑体" panose="02010609060101010101" charset="-122"/>
            </a:endParaRPr>
          </a:p>
        </p:txBody>
      </p:sp>
      <p:pic>
        <p:nvPicPr>
          <p:cNvPr id="1075" name="图片 1075"/>
          <p:cNvPicPr>
            <a:picLocks noChangeAspect="1" noChangeArrowheads="1"/>
          </p:cNvPicPr>
          <p:nvPr/>
        </p:nvPicPr>
        <p:blipFill>
          <a:blip r:embed="rId3" cstate="print"/>
          <a:srcRect/>
          <a:stretch>
            <a:fillRect/>
          </a:stretch>
        </p:blipFill>
        <p:spPr>
          <a:xfrm>
            <a:off x="8816728" y="644604"/>
            <a:ext cx="2976245" cy="2292985"/>
          </a:xfrm>
          <a:prstGeom prst="rect">
            <a:avLst/>
          </a:prstGeom>
          <a:noFill/>
          <a:ln w="9525">
            <a:noFill/>
            <a:miter lim="800000"/>
            <a:headEnd/>
            <a:tailEnd/>
          </a:ln>
        </p:spPr>
      </p:pic>
      <p:sp>
        <p:nvSpPr>
          <p:cNvPr id="5" name="文本框 4"/>
          <p:cNvSpPr txBox="1"/>
          <p:nvPr/>
        </p:nvSpPr>
        <p:spPr>
          <a:xfrm>
            <a:off x="9354391" y="3215449"/>
            <a:ext cx="2438582" cy="368300"/>
          </a:xfrm>
          <a:prstGeom prst="rect">
            <a:avLst/>
          </a:prstGeom>
          <a:noFill/>
        </p:spPr>
        <p:txBody>
          <a:bodyPr wrap="square" rtlCol="0">
            <a:spAutoFit/>
          </a:bodyPr>
          <a:lstStyle/>
          <a:p>
            <a:r>
              <a:rPr lang="zh-CN" altLang="en-US" dirty="0"/>
              <a:t>光电池的温度特性</a:t>
            </a:r>
          </a:p>
        </p:txBody>
      </p:sp>
      <p:pic>
        <p:nvPicPr>
          <p:cNvPr id="26629" name="Picture 9" descr="555"/>
          <p:cNvPicPr>
            <a:picLocks noChangeAspect="1"/>
          </p:cNvPicPr>
          <p:nvPr/>
        </p:nvPicPr>
        <p:blipFill>
          <a:blip r:embed="rId4"/>
          <a:srcRect l="3778" r="6152"/>
          <a:stretch>
            <a:fillRect/>
          </a:stretch>
        </p:blipFill>
        <p:spPr>
          <a:xfrm>
            <a:off x="7539355" y="3860165"/>
            <a:ext cx="3154680" cy="2342515"/>
          </a:xfrm>
          <a:prstGeom prst="rect">
            <a:avLst/>
          </a:prstGeom>
          <a:noFill/>
          <a:ln w="9525">
            <a:noFill/>
          </a:ln>
        </p:spPr>
      </p:pic>
      <p:sp>
        <p:nvSpPr>
          <p:cNvPr id="2" name="文本框 1"/>
          <p:cNvSpPr txBox="1"/>
          <p:nvPr/>
        </p:nvSpPr>
        <p:spPr>
          <a:xfrm>
            <a:off x="7714685" y="6204585"/>
            <a:ext cx="3408045" cy="368300"/>
          </a:xfrm>
          <a:prstGeom prst="rect">
            <a:avLst/>
          </a:prstGeom>
          <a:noFill/>
        </p:spPr>
        <p:txBody>
          <a:bodyPr wrap="square" rtlCol="0">
            <a:spAutoFit/>
          </a:bodyPr>
          <a:lstStyle/>
          <a:p>
            <a:r>
              <a:rPr lang="zh-CN" altLang="en-US"/>
              <a:t>光电池的频率特性</a:t>
            </a:r>
          </a:p>
        </p:txBody>
      </p:sp>
      <p:pic>
        <p:nvPicPr>
          <p:cNvPr id="25603" name="Picture 8" descr="554"/>
          <p:cNvPicPr>
            <a:picLocks noChangeAspect="1"/>
          </p:cNvPicPr>
          <p:nvPr/>
        </p:nvPicPr>
        <p:blipFill>
          <a:blip r:embed="rId5"/>
          <a:srcRect t="4306" r="3146"/>
          <a:stretch>
            <a:fillRect/>
          </a:stretch>
        </p:blipFill>
        <p:spPr>
          <a:xfrm>
            <a:off x="854710" y="3963670"/>
            <a:ext cx="2805430" cy="2136140"/>
          </a:xfrm>
          <a:prstGeom prst="rect">
            <a:avLst/>
          </a:prstGeom>
          <a:noFill/>
          <a:ln w="9525">
            <a:noFill/>
          </a:ln>
        </p:spPr>
      </p:pic>
      <p:pic>
        <p:nvPicPr>
          <p:cNvPr id="24581" name="Picture 9" descr="553"/>
          <p:cNvPicPr>
            <a:picLocks noChangeAspect="1"/>
          </p:cNvPicPr>
          <p:nvPr/>
        </p:nvPicPr>
        <p:blipFill>
          <a:blip r:embed="rId6"/>
          <a:srcRect r="6181"/>
          <a:stretch>
            <a:fillRect/>
          </a:stretch>
        </p:blipFill>
        <p:spPr>
          <a:xfrm>
            <a:off x="4156075" y="3679825"/>
            <a:ext cx="2705100" cy="2419985"/>
          </a:xfrm>
          <a:prstGeom prst="rect">
            <a:avLst/>
          </a:prstGeom>
          <a:noFill/>
          <a:ln w="9525">
            <a:noFill/>
          </a:ln>
        </p:spPr>
      </p:pic>
      <p:sp>
        <p:nvSpPr>
          <p:cNvPr id="3" name="文本框 2"/>
          <p:cNvSpPr txBox="1"/>
          <p:nvPr/>
        </p:nvSpPr>
        <p:spPr>
          <a:xfrm>
            <a:off x="4233545" y="6202680"/>
            <a:ext cx="2842895" cy="368300"/>
          </a:xfrm>
          <a:prstGeom prst="rect">
            <a:avLst/>
          </a:prstGeom>
          <a:noFill/>
        </p:spPr>
        <p:txBody>
          <a:bodyPr wrap="square" rtlCol="0">
            <a:spAutoFit/>
          </a:bodyPr>
          <a:lstStyle/>
          <a:p>
            <a:r>
              <a:rPr lang="zh-CN" altLang="en-US"/>
              <a:t> 光电池的光谱特性</a:t>
            </a:r>
          </a:p>
        </p:txBody>
      </p:sp>
      <p:sp>
        <p:nvSpPr>
          <p:cNvPr id="6" name="文本框 5"/>
          <p:cNvSpPr txBox="1"/>
          <p:nvPr/>
        </p:nvSpPr>
        <p:spPr>
          <a:xfrm>
            <a:off x="1206500" y="6204585"/>
            <a:ext cx="2842895" cy="368300"/>
          </a:xfrm>
          <a:prstGeom prst="rect">
            <a:avLst/>
          </a:prstGeom>
          <a:noFill/>
        </p:spPr>
        <p:txBody>
          <a:bodyPr wrap="square" rtlCol="0">
            <a:spAutoFit/>
          </a:bodyPr>
          <a:lstStyle/>
          <a:p>
            <a:r>
              <a:rPr lang="zh-CN" altLang="en-US"/>
              <a:t> 光电池的光照特性</a:t>
            </a:r>
          </a:p>
        </p:txBody>
      </p:sp>
      <p:pic>
        <p:nvPicPr>
          <p:cNvPr id="12"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9013" y="884147"/>
            <a:ext cx="3544323" cy="233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0485" y="567690"/>
            <a:ext cx="10349230" cy="3415030"/>
          </a:xfrm>
          <a:prstGeom prst="rect">
            <a:avLst/>
          </a:prstGeom>
          <a:noFill/>
        </p:spPr>
        <p:txBody>
          <a:bodyPr wrap="square" rtlCol="0">
            <a:spAutoFit/>
          </a:bodyPr>
          <a:lstStyle/>
          <a:p>
            <a:pPr indent="0" fontAlgn="auto">
              <a:lnSpc>
                <a:spcPct val="150000"/>
              </a:lnSpc>
              <a:buClrTx/>
              <a:buSzTx/>
              <a:buFontTx/>
            </a:pPr>
            <a:r>
              <a:rPr lang="zh-CN" altLang="en-US">
                <a:solidFill>
                  <a:srgbClr val="0000FF"/>
                </a:solidFill>
                <a:latin typeface="黑体" panose="02010609060101010101" charset="-122"/>
                <a:ea typeface="黑体" panose="02010609060101010101" charset="-122"/>
              </a:rPr>
              <a:t>1. 光电耦合器</a:t>
            </a:r>
          </a:p>
          <a:p>
            <a:pPr indent="0" fontAlgn="auto">
              <a:lnSpc>
                <a:spcPct val="150000"/>
              </a:lnSpc>
              <a:buClrTx/>
              <a:buSzTx/>
              <a:buFontTx/>
            </a:pPr>
            <a:r>
              <a:rPr lang="zh-CN" altLang="en-US" sz="2400">
                <a:latin typeface="黑体" panose="02010609060101010101" charset="-122"/>
                <a:ea typeface="黑体" panose="02010609060101010101" charset="-122"/>
              </a:rPr>
              <a:t>光电耦合器的发光元件和接收元件都封装在一个外壳内，一般有金属封装和塑料封装两种。发光器件通常采用砷化镓发光二极管，光电接收元件可以是光敏二极管和光敏三极管，也可以是</a:t>
            </a:r>
            <a:r>
              <a:rPr lang="zh-CN" altLang="en-US" sz="2400">
                <a:solidFill>
                  <a:srgbClr val="FF0000"/>
                </a:solidFill>
                <a:latin typeface="黑体" panose="02010609060101010101" charset="-122"/>
                <a:ea typeface="黑体" panose="02010609060101010101" charset="-122"/>
              </a:rPr>
              <a:t>达林顿光敏管</a:t>
            </a:r>
            <a:r>
              <a:rPr lang="zh-CN" altLang="en-US" sz="2400">
                <a:latin typeface="黑体" panose="02010609060101010101" charset="-122"/>
                <a:ea typeface="黑体" panose="02010609060101010101" charset="-122"/>
              </a:rPr>
              <a:t>。</a:t>
            </a:r>
          </a:p>
          <a:p>
            <a:pPr indent="0" fontAlgn="auto">
              <a:lnSpc>
                <a:spcPct val="150000"/>
              </a:lnSpc>
              <a:buClrTx/>
              <a:buSzTx/>
              <a:buFontTx/>
            </a:pPr>
            <a:endParaRPr lang="zh-CN" altLang="en-US" sz="2400">
              <a:solidFill>
                <a:srgbClr val="0000FF"/>
              </a:solidFill>
              <a:latin typeface="黑体" panose="02010609060101010101" charset="-122"/>
              <a:ea typeface="黑体" panose="02010609060101010101" charset="-122"/>
            </a:endParaRPr>
          </a:p>
          <a:p>
            <a:pPr indent="457200" fontAlgn="auto">
              <a:lnSpc>
                <a:spcPct val="125000"/>
              </a:lnSpc>
              <a:buClrTx/>
              <a:buSzTx/>
              <a:buFontTx/>
              <a:extLst>
                <a:ext uri="{35155182-B16C-46BC-9424-99874614C6A1}">
                  <wpsdc:indentchars xmlns:wpsdc="http://www.wps.cn/officeDocument/2017/drawingmlCustomData" xmlns="" val="200" checksum="59296752"/>
                </a:ext>
              </a:extLst>
            </a:pPr>
            <a:endParaRPr lang="zh-CN" altLang="en-US">
              <a:latin typeface="黑体" panose="02010609060101010101" charset="-122"/>
              <a:ea typeface="黑体" panose="02010609060101010101" charset="-122"/>
            </a:endParaRPr>
          </a:p>
          <a:p>
            <a:pPr indent="457200" fontAlgn="auto">
              <a:lnSpc>
                <a:spcPct val="125000"/>
              </a:lnSpc>
              <a:buClrTx/>
              <a:buSzTx/>
              <a:buFontTx/>
              <a:extLst>
                <a:ext uri="{35155182-B16C-46BC-9424-99874614C6A1}">
                  <wpsdc:indentchars xmlns:wpsdc="http://www.wps.cn/officeDocument/2017/drawingmlCustomData" xmlns="" val="200" checksum="59296752"/>
                </a:ext>
              </a:extLst>
            </a:pPr>
            <a:endParaRPr lang="zh-CN" altLang="en-US">
              <a:latin typeface="黑体" panose="02010609060101010101" charset="-122"/>
              <a:ea typeface="黑体" panose="02010609060101010101" charset="-122"/>
            </a:endParaRPr>
          </a:p>
        </p:txBody>
      </p:sp>
      <p:pic>
        <p:nvPicPr>
          <p:cNvPr id="1080" name="图片 1080"/>
          <p:cNvPicPr>
            <a:picLocks noChangeAspect="1" noChangeArrowheads="1"/>
          </p:cNvPicPr>
          <p:nvPr/>
        </p:nvPicPr>
        <p:blipFill>
          <a:blip r:embed="rId3" cstate="print"/>
          <a:srcRect/>
          <a:stretch>
            <a:fillRect/>
          </a:stretch>
        </p:blipFill>
        <p:spPr>
          <a:xfrm>
            <a:off x="2796610" y="3013075"/>
            <a:ext cx="6595745" cy="1898015"/>
          </a:xfrm>
          <a:prstGeom prst="rect">
            <a:avLst/>
          </a:prstGeom>
          <a:noFill/>
          <a:ln w="9525">
            <a:noFill/>
            <a:miter lim="800000"/>
            <a:headEnd/>
            <a:tailEnd/>
          </a:ln>
        </p:spPr>
      </p:pic>
      <p:sp>
        <p:nvSpPr>
          <p:cNvPr id="9" name="文本框 8"/>
          <p:cNvSpPr txBox="1"/>
          <p:nvPr/>
        </p:nvSpPr>
        <p:spPr>
          <a:xfrm>
            <a:off x="4805115" y="5861685"/>
            <a:ext cx="3048000" cy="368300"/>
          </a:xfrm>
          <a:prstGeom prst="rect">
            <a:avLst/>
          </a:prstGeom>
          <a:noFill/>
        </p:spPr>
        <p:txBody>
          <a:bodyPr wrap="square" rtlCol="0">
            <a:spAutoFit/>
          </a:bodyPr>
          <a:lstStyle/>
          <a:p>
            <a:r>
              <a:rPr lang="zh-CN" altLang="en-US" dirty="0"/>
              <a:t> 光电耦合器组合形式</a:t>
            </a:r>
          </a:p>
        </p:txBody>
      </p:sp>
      <p:sp>
        <p:nvSpPr>
          <p:cNvPr id="3" name="标题 2"/>
          <p:cNvSpPr>
            <a:spLocks noGrp="1"/>
          </p:cNvSpPr>
          <p:nvPr>
            <p:ph type="title"/>
          </p:nvPr>
        </p:nvSpPr>
        <p:spPr>
          <a:xfrm>
            <a:off x="668682" y="125730"/>
            <a:ext cx="10852237" cy="441964"/>
          </a:xfrm>
        </p:spPr>
        <p:txBody>
          <a:bodyPr/>
          <a:lstStyle/>
          <a:p>
            <a:r>
              <a:rPr>
                <a:solidFill>
                  <a:srgbClr val="0000FF"/>
                </a:solidFill>
              </a:rPr>
              <a:t>光电耦合器件</a:t>
            </a:r>
            <a:br>
              <a:rPr>
                <a:solidFill>
                  <a:srgbClr val="0000FF"/>
                </a:solidFill>
              </a:rPr>
            </a:br>
            <a:endParaRPr>
              <a:solidFill>
                <a:srgbClr val="0000FF"/>
              </a:solidFill>
            </a:endParaRPr>
          </a:p>
        </p:txBody>
      </p:sp>
    </p:spTree>
    <p:custDataLst>
      <p:tags r:id="rId1"/>
    </p:custData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0485" y="294640"/>
            <a:ext cx="10349230" cy="3230245"/>
          </a:xfrm>
          <a:prstGeom prst="rect">
            <a:avLst/>
          </a:prstGeom>
          <a:noFill/>
        </p:spPr>
        <p:txBody>
          <a:bodyPr wrap="square" rtlCol="0">
            <a:spAutoFit/>
          </a:bodyPr>
          <a:lstStyle/>
          <a:p>
            <a:pPr indent="0" fontAlgn="auto">
              <a:lnSpc>
                <a:spcPct val="150000"/>
              </a:lnSpc>
              <a:buClrTx/>
              <a:buSzTx/>
              <a:buFontTx/>
            </a:pPr>
            <a:r>
              <a:rPr lang="zh-CN" altLang="en-US" sz="2400">
                <a:solidFill>
                  <a:srgbClr val="0000FF"/>
                </a:solidFill>
                <a:latin typeface="黑体" panose="02010609060101010101" charset="-122"/>
                <a:ea typeface="黑体" panose="02010609060101010101" charset="-122"/>
              </a:rPr>
              <a:t>2. 光电开关</a:t>
            </a:r>
          </a:p>
          <a:p>
            <a:pPr indent="0" fontAlgn="auto">
              <a:lnSpc>
                <a:spcPct val="150000"/>
              </a:lnSpc>
              <a:buClrTx/>
              <a:buSzTx/>
              <a:buFontTx/>
            </a:pPr>
            <a:r>
              <a:rPr lang="zh-CN" altLang="en-US" sz="2400">
                <a:latin typeface="黑体" panose="02010609060101010101" charset="-122"/>
                <a:ea typeface="黑体" panose="02010609060101010101" charset="-122"/>
              </a:rPr>
              <a:t>光电开关是一种利用感光元件对变化的入射光加以接收，并进行光电转换，同时加以某种形式的放大和控制，从而获得最终的控制输出“开”、“关”信号的器件。</a:t>
            </a:r>
          </a:p>
          <a:p>
            <a:pPr indent="609600" fontAlgn="auto">
              <a:lnSpc>
                <a:spcPct val="125000"/>
              </a:lnSpc>
              <a:buClrTx/>
              <a:buSzTx/>
              <a:buFontTx/>
              <a:extLst>
                <a:ext uri="{35155182-B16C-46BC-9424-99874614C6A1}">
                  <wpsdc:indentchars xmlns:wpsdc="http://www.wps.cn/officeDocument/2017/drawingmlCustomData" xmlns="" val="200" checksum="4158780845"/>
                </a:ext>
              </a:extLst>
            </a:pPr>
            <a:endParaRPr lang="zh-CN" altLang="en-US" sz="2400">
              <a:latin typeface="黑体" panose="02010609060101010101" charset="-122"/>
              <a:ea typeface="黑体" panose="02010609060101010101" charset="-122"/>
            </a:endParaRPr>
          </a:p>
          <a:p>
            <a:pPr indent="609600" fontAlgn="auto">
              <a:lnSpc>
                <a:spcPct val="125000"/>
              </a:lnSpc>
              <a:buClrTx/>
              <a:buSzTx/>
              <a:buFontTx/>
              <a:extLst>
                <a:ext uri="{35155182-B16C-46BC-9424-99874614C6A1}">
                  <wpsdc:indentchars xmlns:wpsdc="http://www.wps.cn/officeDocument/2017/drawingmlCustomData" xmlns="" val="200" checksum="4158780845"/>
                </a:ext>
              </a:extLst>
            </a:pPr>
            <a:endParaRPr lang="zh-CN" altLang="en-US" sz="2400">
              <a:latin typeface="黑体" panose="02010609060101010101" charset="-122"/>
              <a:ea typeface="黑体" panose="02010609060101010101" charset="-122"/>
            </a:endParaRPr>
          </a:p>
        </p:txBody>
      </p:sp>
      <p:pic>
        <p:nvPicPr>
          <p:cNvPr id="30722" name="Picture 8" descr="558"/>
          <p:cNvPicPr>
            <a:picLocks noChangeAspect="1"/>
          </p:cNvPicPr>
          <p:nvPr/>
        </p:nvPicPr>
        <p:blipFill>
          <a:blip r:embed="rId3"/>
          <a:srcRect b="12462"/>
          <a:stretch>
            <a:fillRect/>
          </a:stretch>
        </p:blipFill>
        <p:spPr>
          <a:xfrm>
            <a:off x="2854008" y="2532063"/>
            <a:ext cx="6480175" cy="3314700"/>
          </a:xfrm>
          <a:prstGeom prst="rect">
            <a:avLst/>
          </a:prstGeom>
          <a:noFill/>
          <a:ln w="9525">
            <a:noFill/>
          </a:ln>
        </p:spPr>
      </p:pic>
    </p:spTree>
    <p:custDataLst>
      <p:tags r:id="rId1"/>
    </p:custData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3"/>
          <p:cNvSpPr>
            <a:spLocks noChangeArrowheads="1"/>
          </p:cNvSpPr>
          <p:nvPr/>
        </p:nvSpPr>
        <p:spPr bwMode="auto">
          <a:xfrm>
            <a:off x="1870646" y="115888"/>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a:solidFill>
                <a:srgbClr val="000000"/>
              </a:solidFill>
              <a:latin typeface="Times New Roman" pitchFamily="18" charset="0"/>
            </a:endParaRPr>
          </a:p>
        </p:txBody>
      </p:sp>
      <p:sp>
        <p:nvSpPr>
          <p:cNvPr id="39939"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a:solidFill>
                <a:srgbClr val="000000"/>
              </a:solidFill>
              <a:latin typeface="Times New Roman" pitchFamily="18" charset="0"/>
            </a:endParaRPr>
          </a:p>
        </p:txBody>
      </p:sp>
      <p:sp>
        <p:nvSpPr>
          <p:cNvPr id="39940" name="Text Box 8"/>
          <p:cNvSpPr txBox="1">
            <a:spLocks noChangeArrowheads="1"/>
          </p:cNvSpPr>
          <p:nvPr/>
        </p:nvSpPr>
        <p:spPr bwMode="auto">
          <a:xfrm>
            <a:off x="239124" y="1052516"/>
            <a:ext cx="11422791"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r>
              <a:rPr kumimoji="1" lang="en-US" altLang="zh-CN" sz="2000" b="1">
                <a:solidFill>
                  <a:srgbClr val="0000FF"/>
                </a:solidFill>
                <a:latin typeface="Times New Roman" pitchFamily="18" charset="0"/>
              </a:rPr>
              <a:t>1) </a:t>
            </a:r>
            <a:r>
              <a:rPr kumimoji="1" lang="zh-CN" altLang="en-US" sz="2000" b="1">
                <a:solidFill>
                  <a:srgbClr val="0000FF"/>
                </a:solidFill>
                <a:latin typeface="Times New Roman" pitchFamily="18" charset="0"/>
              </a:rPr>
              <a:t>光电式数字转速表</a:t>
            </a:r>
          </a:p>
          <a:p>
            <a:pPr eaLnBrk="1" fontAlgn="base" hangingPunct="1">
              <a:spcBef>
                <a:spcPct val="0"/>
              </a:spcBef>
              <a:spcAft>
                <a:spcPct val="0"/>
              </a:spcAft>
            </a:pPr>
            <a:r>
              <a:rPr kumimoji="1" lang="zh-CN" altLang="en-US" sz="2000" b="1">
                <a:solidFill>
                  <a:srgbClr val="000000"/>
                </a:solidFill>
                <a:latin typeface="Times New Roman" pitchFamily="18" charset="0"/>
              </a:rPr>
              <a:t>      光电式数字转速表工作原理如图所示。在被测转速的电机上固定一个调制盘，将光源发出的恒定光调制成随时间变化的调制光。光线每照射到光电器件上一次，光电器件就产生一个电信号脉冲，经放大器整形后记录。</a:t>
            </a:r>
          </a:p>
        </p:txBody>
      </p:sp>
      <p:pic>
        <p:nvPicPr>
          <p:cNvPr id="39941" name="Picture 9" descr="562"/>
          <p:cNvPicPr>
            <a:picLocks noChangeAspect="1" noChangeArrowheads="1"/>
          </p:cNvPicPr>
          <p:nvPr/>
        </p:nvPicPr>
        <p:blipFill>
          <a:blip r:embed="rId2">
            <a:extLst>
              <a:ext uri="{28A0092B-C50C-407E-A947-70E740481C1C}">
                <a14:useLocalDpi xmlns:a14="http://schemas.microsoft.com/office/drawing/2010/main" val="0"/>
              </a:ext>
            </a:extLst>
          </a:blip>
          <a:srcRect t="2821" r="2841" b="3738"/>
          <a:stretch>
            <a:fillRect/>
          </a:stretch>
        </p:blipFill>
        <p:spPr bwMode="auto">
          <a:xfrm>
            <a:off x="431689" y="2565400"/>
            <a:ext cx="9983833"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687" name="Text Box 7">
            <a:hlinkClick r:id="rId3" action="ppaction://hlinksldjump"/>
          </p:cNvPr>
          <p:cNvSpPr txBox="1">
            <a:spLocks noChangeArrowheads="1"/>
          </p:cNvSpPr>
          <p:nvPr/>
        </p:nvSpPr>
        <p:spPr bwMode="auto">
          <a:xfrm>
            <a:off x="2446232" y="0"/>
            <a:ext cx="671866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zh-CN" altLang="en-US" sz="4000" dirty="0">
                <a:solidFill>
                  <a:srgbClr val="FF3300"/>
                </a:solidFill>
                <a:effectLst>
                  <a:outerShdw blurRad="38100" dist="38100" dir="2700000" algn="tl">
                    <a:srgbClr val="C0C0C0"/>
                  </a:outerShdw>
                </a:effectLst>
                <a:latin typeface="华文行楷" pitchFamily="2" charset="-122"/>
                <a:ea typeface="华文行楷" pitchFamily="2" charset="-122"/>
                <a:cs typeface="宋体" pitchFamily="2" charset="-122"/>
              </a:rPr>
              <a:t>光电式传感器应用</a:t>
            </a:r>
            <a:r>
              <a:rPr lang="zh-CN" altLang="en-US" sz="4000" b="0" dirty="0">
                <a:solidFill>
                  <a:srgbClr val="FF3300"/>
                </a:solidFill>
                <a:latin typeface="华文行楷" pitchFamily="2" charset="-122"/>
                <a:ea typeface="华文行楷" pitchFamily="2" charset="-122"/>
                <a:cs typeface="宋体" pitchFamily="2" charset="-122"/>
              </a:rPr>
              <a:t> </a:t>
            </a:r>
          </a:p>
        </p:txBody>
      </p:sp>
      <p:sp>
        <p:nvSpPr>
          <p:cNvPr id="39943" name="Text Box 14"/>
          <p:cNvSpPr txBox="1">
            <a:spLocks noChangeArrowheads="1"/>
          </p:cNvSpPr>
          <p:nvPr/>
        </p:nvSpPr>
        <p:spPr bwMode="auto">
          <a:xfrm>
            <a:off x="7725938" y="5229228"/>
            <a:ext cx="3935975" cy="1095375"/>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50000"/>
              </a:spcBef>
              <a:spcAft>
                <a:spcPct val="0"/>
              </a:spcAft>
            </a:pPr>
            <a:r>
              <a:rPr lang="zh-CN" altLang="en-US" sz="3200" dirty="0">
                <a:solidFill>
                  <a:srgbClr val="0000FF"/>
                </a:solidFill>
                <a:latin typeface="Arial" charset="0"/>
                <a:hlinkClick r:id="rId4" action="ppaction://hlinkfile"/>
              </a:rPr>
              <a:t>光码盘数字转速表</a:t>
            </a:r>
            <a:r>
              <a:rPr lang="zh-CN" altLang="en-US" sz="3200" dirty="0">
                <a:solidFill>
                  <a:srgbClr val="0000FF"/>
                </a:solidFill>
                <a:latin typeface="Arial" charset="0"/>
              </a:rPr>
              <a:t>（动画）</a:t>
            </a:r>
          </a:p>
        </p:txBody>
      </p:sp>
    </p:spTree>
    <p:extLst>
      <p:ext uri="{BB962C8B-B14F-4D97-AF65-F5344CB8AC3E}">
        <p14:creationId xmlns:p14="http://schemas.microsoft.com/office/powerpoint/2010/main" val="79864514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6"/>
          <p:cNvSpPr>
            <a:spLocks noChangeArrowheads="1"/>
          </p:cNvSpPr>
          <p:nvPr/>
        </p:nvSpPr>
        <p:spPr bwMode="auto">
          <a:xfrm>
            <a:off x="10665222" y="1828800"/>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a:solidFill>
                <a:srgbClr val="000000"/>
              </a:solidFill>
              <a:latin typeface="Times New Roman" pitchFamily="18" charset="0"/>
            </a:endParaRPr>
          </a:p>
        </p:txBody>
      </p:sp>
      <p:sp>
        <p:nvSpPr>
          <p:cNvPr id="40964" name="Text Box 7">
            <a:hlinkClick r:id="rId2" action="ppaction://hlinksldjump"/>
          </p:cNvPr>
          <p:cNvSpPr txBox="1">
            <a:spLocks noChangeArrowheads="1"/>
          </p:cNvSpPr>
          <p:nvPr/>
        </p:nvSpPr>
        <p:spPr bwMode="auto">
          <a:xfrm>
            <a:off x="2543573" y="908050"/>
            <a:ext cx="6718667"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fontAlgn="base">
              <a:lnSpc>
                <a:spcPct val="140000"/>
              </a:lnSpc>
              <a:spcBef>
                <a:spcPct val="0"/>
              </a:spcBef>
              <a:spcAft>
                <a:spcPct val="0"/>
              </a:spcAft>
              <a:buFontTx/>
              <a:buChar char="•"/>
            </a:pPr>
            <a:r>
              <a:rPr kumimoji="1" lang="zh-CN" altLang="en-US" sz="2800" b="1">
                <a:solidFill>
                  <a:srgbClr val="FFFF00"/>
                </a:solidFill>
                <a:latin typeface="宋体" charset="-122"/>
              </a:rPr>
              <a:t>光电式传感器 </a:t>
            </a:r>
          </a:p>
        </p:txBody>
      </p:sp>
      <p:pic>
        <p:nvPicPr>
          <p:cNvPr id="40965" name="Picture 8" descr="563"/>
          <p:cNvPicPr>
            <a:picLocks noChangeAspect="1" noChangeArrowheads="1"/>
          </p:cNvPicPr>
          <p:nvPr/>
        </p:nvPicPr>
        <p:blipFill>
          <a:blip r:embed="rId3">
            <a:extLst>
              <a:ext uri="{28A0092B-C50C-407E-A947-70E740481C1C}">
                <a14:useLocalDpi xmlns:a14="http://schemas.microsoft.com/office/drawing/2010/main" val="0"/>
              </a:ext>
            </a:extLst>
          </a:blip>
          <a:srcRect t="2808" b="2484"/>
          <a:stretch>
            <a:fillRect/>
          </a:stretch>
        </p:blipFill>
        <p:spPr bwMode="auto">
          <a:xfrm>
            <a:off x="2170470" y="2865438"/>
            <a:ext cx="9118342" cy="399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Rectangle 11"/>
          <p:cNvSpPr>
            <a:spLocks noChangeArrowheads="1"/>
          </p:cNvSpPr>
          <p:nvPr/>
        </p:nvSpPr>
        <p:spPr bwMode="auto">
          <a:xfrm>
            <a:off x="2" y="836613"/>
            <a:ext cx="11949705" cy="1477328"/>
          </a:xfrm>
          <a:prstGeom prst="rect">
            <a:avLst/>
          </a:prstGeom>
          <a:solidFill>
            <a:schemeClr val="bg1"/>
          </a:solidFill>
          <a:ln>
            <a:noFill/>
          </a:ln>
          <a:effectLst/>
          <a:extLs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b="1">
                <a:solidFill>
                  <a:srgbClr val="000000"/>
                </a:solidFill>
                <a:latin typeface="Times New Roman" pitchFamily="18" charset="0"/>
              </a:rPr>
              <a:t>声、光、触摸三控自动灯电路，分声控、光控、触摸三部分来控制照明，达到节能作用。当白天有光时，光敏电阻</a:t>
            </a:r>
            <a:r>
              <a:rPr kumimoji="1" lang="en-US" altLang="zh-CN" b="1" i="1">
                <a:solidFill>
                  <a:srgbClr val="000000"/>
                </a:solidFill>
                <a:latin typeface="Times New Roman" pitchFamily="18" charset="0"/>
              </a:rPr>
              <a:t>R</a:t>
            </a:r>
            <a:r>
              <a:rPr kumimoji="1" lang="en-US" altLang="zh-CN" b="1">
                <a:solidFill>
                  <a:srgbClr val="000000"/>
                </a:solidFill>
                <a:latin typeface="Times New Roman" pitchFamily="18" charset="0"/>
              </a:rPr>
              <a:t>G</a:t>
            </a:r>
            <a:r>
              <a:rPr kumimoji="1" lang="zh-CN" altLang="en-US" b="1">
                <a:solidFill>
                  <a:srgbClr val="000000"/>
                </a:solidFill>
                <a:latin typeface="Times New Roman" pitchFamily="18" charset="0"/>
              </a:rPr>
              <a:t>阻值很小，</a:t>
            </a:r>
            <a:r>
              <a:rPr kumimoji="1" lang="en-US" altLang="zh-CN" b="1">
                <a:solidFill>
                  <a:srgbClr val="000000"/>
                </a:solidFill>
                <a:latin typeface="Times New Roman" pitchFamily="18" charset="0"/>
              </a:rPr>
              <a:t>RG</a:t>
            </a:r>
            <a:r>
              <a:rPr kumimoji="1" lang="zh-CN" altLang="en-US" b="1">
                <a:solidFill>
                  <a:srgbClr val="000000"/>
                </a:solidFill>
                <a:latin typeface="Times New Roman" pitchFamily="18" charset="0"/>
              </a:rPr>
              <a:t>分压小，光控不起作用，白炽灯不亮；此时由声控电路起作用。当天黑无光时，</a:t>
            </a:r>
            <a:r>
              <a:rPr kumimoji="1" lang="zh-CN" altLang="en-US" b="1">
                <a:solidFill>
                  <a:srgbClr val="FF3300"/>
                </a:solidFill>
                <a:latin typeface="Times New Roman" pitchFamily="18" charset="0"/>
              </a:rPr>
              <a:t>光敏电阻</a:t>
            </a:r>
            <a:r>
              <a:rPr kumimoji="1" lang="en-US" altLang="zh-CN" b="1" i="1">
                <a:solidFill>
                  <a:srgbClr val="FF3300"/>
                </a:solidFill>
                <a:latin typeface="Times New Roman" pitchFamily="18" charset="0"/>
              </a:rPr>
              <a:t>R</a:t>
            </a:r>
            <a:r>
              <a:rPr kumimoji="1" lang="en-US" altLang="zh-CN" b="1">
                <a:solidFill>
                  <a:srgbClr val="FF3300"/>
                </a:solidFill>
                <a:latin typeface="Times New Roman" pitchFamily="18" charset="0"/>
              </a:rPr>
              <a:t>G</a:t>
            </a:r>
            <a:r>
              <a:rPr kumimoji="1" lang="zh-CN" altLang="en-US" b="1">
                <a:solidFill>
                  <a:srgbClr val="000000"/>
                </a:solidFill>
                <a:latin typeface="Times New Roman" pitchFamily="18" charset="0"/>
              </a:rPr>
              <a:t>阻值变大，</a:t>
            </a:r>
            <a:r>
              <a:rPr kumimoji="1" lang="en-US" altLang="zh-CN" b="1">
                <a:solidFill>
                  <a:srgbClr val="000000"/>
                </a:solidFill>
                <a:latin typeface="Times New Roman" pitchFamily="18" charset="0"/>
              </a:rPr>
              <a:t>IC2</a:t>
            </a:r>
            <a:r>
              <a:rPr kumimoji="1" lang="zh-CN" altLang="en-US" b="1">
                <a:solidFill>
                  <a:srgbClr val="000000"/>
                </a:solidFill>
                <a:latin typeface="Times New Roman" pitchFamily="18" charset="0"/>
              </a:rPr>
              <a:t>的第</a:t>
            </a:r>
            <a:r>
              <a:rPr kumimoji="1" lang="en-US" altLang="zh-CN" b="1">
                <a:solidFill>
                  <a:srgbClr val="000000"/>
                </a:solidFill>
                <a:latin typeface="Times New Roman" pitchFamily="18" charset="0"/>
              </a:rPr>
              <a:t>5</a:t>
            </a:r>
            <a:r>
              <a:rPr kumimoji="1" lang="zh-CN" altLang="en-US" b="1">
                <a:solidFill>
                  <a:srgbClr val="000000"/>
                </a:solidFill>
                <a:latin typeface="Times New Roman" pitchFamily="18" charset="0"/>
              </a:rPr>
              <a:t>脚电压成为高电平，经</a:t>
            </a:r>
            <a:r>
              <a:rPr kumimoji="1" lang="en-US" altLang="zh-CN" b="1">
                <a:solidFill>
                  <a:srgbClr val="000000"/>
                </a:solidFill>
                <a:latin typeface="Times New Roman" pitchFamily="18" charset="0"/>
              </a:rPr>
              <a:t>IC2</a:t>
            </a:r>
            <a:r>
              <a:rPr kumimoji="1" lang="zh-CN" altLang="en-US" b="1">
                <a:solidFill>
                  <a:srgbClr val="000000"/>
                </a:solidFill>
                <a:latin typeface="Times New Roman" pitchFamily="18" charset="0"/>
              </a:rPr>
              <a:t>的</a:t>
            </a:r>
            <a:r>
              <a:rPr kumimoji="1" lang="en-US" altLang="zh-CN" b="1">
                <a:solidFill>
                  <a:srgbClr val="000000"/>
                </a:solidFill>
                <a:latin typeface="Times New Roman" pitchFamily="18" charset="0"/>
              </a:rPr>
              <a:t>D3</a:t>
            </a:r>
            <a:r>
              <a:rPr kumimoji="1" lang="zh-CN" altLang="en-US" b="1">
                <a:solidFill>
                  <a:srgbClr val="000000"/>
                </a:solidFill>
                <a:latin typeface="Times New Roman" pitchFamily="18" charset="0"/>
              </a:rPr>
              <a:t>反相器后，第</a:t>
            </a:r>
            <a:r>
              <a:rPr kumimoji="1" lang="en-US" altLang="zh-CN" b="1">
                <a:solidFill>
                  <a:srgbClr val="000000"/>
                </a:solidFill>
                <a:latin typeface="Times New Roman" pitchFamily="18" charset="0"/>
              </a:rPr>
              <a:t>6</a:t>
            </a:r>
            <a:r>
              <a:rPr kumimoji="1" lang="zh-CN" altLang="en-US" b="1">
                <a:solidFill>
                  <a:srgbClr val="000000"/>
                </a:solidFill>
                <a:latin typeface="Times New Roman" pitchFamily="18" charset="0"/>
              </a:rPr>
              <a:t>脚为“</a:t>
            </a:r>
            <a:r>
              <a:rPr kumimoji="1" lang="en-US" altLang="zh-CN" b="1">
                <a:solidFill>
                  <a:srgbClr val="000000"/>
                </a:solidFill>
                <a:latin typeface="Times New Roman" pitchFamily="18" charset="0"/>
              </a:rPr>
              <a:t>0”</a:t>
            </a:r>
            <a:r>
              <a:rPr kumimoji="1" lang="zh-CN" altLang="en-US" b="1">
                <a:solidFill>
                  <a:srgbClr val="000000"/>
                </a:solidFill>
                <a:latin typeface="Times New Roman" pitchFamily="18" charset="0"/>
              </a:rPr>
              <a:t>电平，二极管</a:t>
            </a:r>
            <a:r>
              <a:rPr kumimoji="1" lang="en-US" altLang="zh-CN" b="1">
                <a:solidFill>
                  <a:srgbClr val="000000"/>
                </a:solidFill>
                <a:latin typeface="Times New Roman" pitchFamily="18" charset="0"/>
              </a:rPr>
              <a:t>VD1</a:t>
            </a:r>
            <a:r>
              <a:rPr kumimoji="1" lang="zh-CN" altLang="en-US" b="1">
                <a:solidFill>
                  <a:srgbClr val="000000"/>
                </a:solidFill>
                <a:latin typeface="Times New Roman" pitchFamily="18" charset="0"/>
              </a:rPr>
              <a:t>导通。使得</a:t>
            </a:r>
            <a:r>
              <a:rPr kumimoji="1" lang="en-US" altLang="zh-CN" b="1">
                <a:solidFill>
                  <a:srgbClr val="000000"/>
                </a:solidFill>
                <a:latin typeface="Times New Roman" pitchFamily="18" charset="0"/>
              </a:rPr>
              <a:t>IC2</a:t>
            </a:r>
            <a:r>
              <a:rPr kumimoji="1" lang="zh-CN" altLang="en-US" b="1">
                <a:solidFill>
                  <a:srgbClr val="000000"/>
                </a:solidFill>
                <a:latin typeface="Times New Roman" pitchFamily="18" charset="0"/>
              </a:rPr>
              <a:t>的</a:t>
            </a:r>
            <a:r>
              <a:rPr kumimoji="1" lang="en-US" altLang="zh-CN" b="1">
                <a:solidFill>
                  <a:srgbClr val="000000"/>
                </a:solidFill>
                <a:latin typeface="Times New Roman" pitchFamily="18" charset="0"/>
              </a:rPr>
              <a:t>D5</a:t>
            </a:r>
            <a:r>
              <a:rPr kumimoji="1" lang="zh-CN" altLang="en-US" b="1">
                <a:solidFill>
                  <a:srgbClr val="000000"/>
                </a:solidFill>
                <a:latin typeface="Times New Roman" pitchFamily="18" charset="0"/>
              </a:rPr>
              <a:t>输入脚为“</a:t>
            </a:r>
            <a:r>
              <a:rPr kumimoji="1" lang="en-US" altLang="zh-CN" b="1">
                <a:solidFill>
                  <a:srgbClr val="000000"/>
                </a:solidFill>
                <a:latin typeface="Times New Roman" pitchFamily="18" charset="0"/>
              </a:rPr>
              <a:t>0”</a:t>
            </a:r>
            <a:r>
              <a:rPr kumimoji="1" lang="zh-CN" altLang="en-US" b="1">
                <a:solidFill>
                  <a:srgbClr val="000000"/>
                </a:solidFill>
                <a:latin typeface="Times New Roman" pitchFamily="18" charset="0"/>
              </a:rPr>
              <a:t>电平，经</a:t>
            </a:r>
            <a:r>
              <a:rPr kumimoji="1" lang="en-US" altLang="zh-CN" b="1">
                <a:solidFill>
                  <a:srgbClr val="000000"/>
                </a:solidFill>
                <a:latin typeface="Times New Roman" pitchFamily="18" charset="0"/>
              </a:rPr>
              <a:t>IC2</a:t>
            </a:r>
            <a:r>
              <a:rPr kumimoji="1" lang="zh-CN" altLang="en-US" b="1">
                <a:solidFill>
                  <a:srgbClr val="000000"/>
                </a:solidFill>
                <a:latin typeface="Times New Roman" pitchFamily="18" charset="0"/>
              </a:rPr>
              <a:t>的</a:t>
            </a:r>
            <a:r>
              <a:rPr kumimoji="1" lang="en-US" altLang="zh-CN" b="1">
                <a:solidFill>
                  <a:srgbClr val="000000"/>
                </a:solidFill>
                <a:latin typeface="Times New Roman" pitchFamily="18" charset="0"/>
              </a:rPr>
              <a:t>D5</a:t>
            </a:r>
            <a:r>
              <a:rPr kumimoji="1" lang="zh-CN" altLang="en-US" b="1">
                <a:solidFill>
                  <a:srgbClr val="000000"/>
                </a:solidFill>
                <a:latin typeface="Times New Roman" pitchFamily="18" charset="0"/>
              </a:rPr>
              <a:t>反相器后，第</a:t>
            </a:r>
            <a:r>
              <a:rPr kumimoji="1" lang="en-US" altLang="zh-CN" b="1">
                <a:solidFill>
                  <a:srgbClr val="000000"/>
                </a:solidFill>
                <a:latin typeface="Times New Roman" pitchFamily="18" charset="0"/>
              </a:rPr>
              <a:t>10</a:t>
            </a:r>
            <a:r>
              <a:rPr kumimoji="1" lang="zh-CN" altLang="en-US" b="1">
                <a:solidFill>
                  <a:srgbClr val="000000"/>
                </a:solidFill>
                <a:latin typeface="Times New Roman" pitchFamily="18" charset="0"/>
              </a:rPr>
              <a:t>脚为“</a:t>
            </a:r>
            <a:r>
              <a:rPr kumimoji="1" lang="en-US" altLang="zh-CN" b="1">
                <a:solidFill>
                  <a:srgbClr val="000000"/>
                </a:solidFill>
                <a:latin typeface="Times New Roman" pitchFamily="18" charset="0"/>
              </a:rPr>
              <a:t>1”</a:t>
            </a:r>
            <a:r>
              <a:rPr kumimoji="1" lang="zh-CN" altLang="en-US" b="1">
                <a:solidFill>
                  <a:srgbClr val="000000"/>
                </a:solidFill>
                <a:latin typeface="Times New Roman" pitchFamily="18" charset="0"/>
              </a:rPr>
              <a:t>电平，三极管</a:t>
            </a:r>
            <a:r>
              <a:rPr kumimoji="1" lang="en-US" altLang="zh-CN" b="1">
                <a:solidFill>
                  <a:srgbClr val="000000"/>
                </a:solidFill>
                <a:latin typeface="Times New Roman" pitchFamily="18" charset="0"/>
              </a:rPr>
              <a:t>VT</a:t>
            </a:r>
            <a:r>
              <a:rPr kumimoji="1" lang="zh-CN" altLang="en-US" b="1">
                <a:solidFill>
                  <a:srgbClr val="000000"/>
                </a:solidFill>
                <a:latin typeface="Times New Roman" pitchFamily="18" charset="0"/>
              </a:rPr>
              <a:t>导通，继电器</a:t>
            </a:r>
            <a:r>
              <a:rPr kumimoji="1" lang="en-US" altLang="zh-CN" b="1">
                <a:solidFill>
                  <a:srgbClr val="000000"/>
                </a:solidFill>
                <a:latin typeface="Times New Roman" pitchFamily="18" charset="0"/>
              </a:rPr>
              <a:t>K1</a:t>
            </a:r>
            <a:r>
              <a:rPr kumimoji="1" lang="zh-CN" altLang="en-US" b="1">
                <a:solidFill>
                  <a:srgbClr val="000000"/>
                </a:solidFill>
                <a:latin typeface="Times New Roman" pitchFamily="18" charset="0"/>
              </a:rPr>
              <a:t>线圈有电流，继电器常开触点闭合，白炽灯点亮。</a:t>
            </a:r>
          </a:p>
        </p:txBody>
      </p:sp>
      <p:sp>
        <p:nvSpPr>
          <p:cNvPr id="40967" name="Rectangle 12"/>
          <p:cNvSpPr>
            <a:spLocks noChangeArrowheads="1"/>
          </p:cNvSpPr>
          <p:nvPr/>
        </p:nvSpPr>
        <p:spPr bwMode="auto">
          <a:xfrm>
            <a:off x="3019927" y="4576247"/>
            <a:ext cx="920415" cy="369332"/>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spcBef>
                <a:spcPct val="0"/>
              </a:spcBef>
              <a:spcAft>
                <a:spcPct val="0"/>
              </a:spcAft>
            </a:pPr>
            <a:endParaRPr lang="zh-CN" altLang="en-US">
              <a:solidFill>
                <a:srgbClr val="000000"/>
              </a:solidFill>
            </a:endParaRPr>
          </a:p>
        </p:txBody>
      </p:sp>
      <p:sp>
        <p:nvSpPr>
          <p:cNvPr id="40968" name="Rectangle 13"/>
          <p:cNvSpPr>
            <a:spLocks noChangeArrowheads="1"/>
          </p:cNvSpPr>
          <p:nvPr/>
        </p:nvSpPr>
        <p:spPr bwMode="auto">
          <a:xfrm>
            <a:off x="3092116" y="5848377"/>
            <a:ext cx="550563" cy="369332"/>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spcBef>
                <a:spcPct val="0"/>
              </a:spcBef>
              <a:spcAft>
                <a:spcPct val="0"/>
              </a:spcAft>
            </a:pPr>
            <a:endParaRPr lang="zh-CN" altLang="en-US">
              <a:solidFill>
                <a:srgbClr val="000000"/>
              </a:solidFill>
            </a:endParaRPr>
          </a:p>
        </p:txBody>
      </p:sp>
      <p:sp>
        <p:nvSpPr>
          <p:cNvPr id="40969" name="Rectangle 14"/>
          <p:cNvSpPr>
            <a:spLocks noChangeArrowheads="1"/>
          </p:cNvSpPr>
          <p:nvPr/>
        </p:nvSpPr>
        <p:spPr bwMode="auto">
          <a:xfrm>
            <a:off x="6292875" y="5068305"/>
            <a:ext cx="577156" cy="369332"/>
          </a:xfrm>
          <a:prstGeom prst="rect">
            <a:avLst/>
          </a:prstGeom>
          <a:noFill/>
          <a:ln w="2857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spcBef>
                <a:spcPct val="0"/>
              </a:spcBef>
              <a:spcAft>
                <a:spcPct val="0"/>
              </a:spcAft>
            </a:pPr>
            <a:endParaRPr lang="zh-CN" altLang="en-US">
              <a:solidFill>
                <a:srgbClr val="000000"/>
              </a:solidFill>
            </a:endParaRPr>
          </a:p>
        </p:txBody>
      </p:sp>
      <p:sp>
        <p:nvSpPr>
          <p:cNvPr id="40970" name="Rectangle 15"/>
          <p:cNvSpPr>
            <a:spLocks noChangeArrowheads="1"/>
          </p:cNvSpPr>
          <p:nvPr/>
        </p:nvSpPr>
        <p:spPr bwMode="auto">
          <a:xfrm>
            <a:off x="2063213" y="5067301"/>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zh-CN" altLang="en-US" sz="2000" b="1">
                <a:solidFill>
                  <a:srgbClr val="000000"/>
                </a:solidFill>
                <a:latin typeface="Times New Roman" pitchFamily="18" charset="0"/>
              </a:rPr>
              <a:t>传声器话筒</a:t>
            </a:r>
          </a:p>
        </p:txBody>
      </p:sp>
      <p:sp>
        <p:nvSpPr>
          <p:cNvPr id="40971" name="Rectangle 16"/>
          <p:cNvSpPr>
            <a:spLocks noChangeArrowheads="1"/>
          </p:cNvSpPr>
          <p:nvPr/>
        </p:nvSpPr>
        <p:spPr bwMode="auto">
          <a:xfrm>
            <a:off x="6799080" y="5048251"/>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zh-CN" altLang="en-US" sz="2000" b="1">
                <a:solidFill>
                  <a:srgbClr val="000000"/>
                </a:solidFill>
                <a:latin typeface="Times New Roman" pitchFamily="18" charset="0"/>
              </a:rPr>
              <a:t>光敏电阻</a:t>
            </a:r>
          </a:p>
        </p:txBody>
      </p:sp>
      <p:sp>
        <p:nvSpPr>
          <p:cNvPr id="40972" name="Rectangle 17"/>
          <p:cNvSpPr>
            <a:spLocks noChangeArrowheads="1"/>
          </p:cNvSpPr>
          <p:nvPr/>
        </p:nvSpPr>
        <p:spPr bwMode="auto">
          <a:xfrm>
            <a:off x="2543573" y="6443664"/>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zh-CN" altLang="en-US" sz="2000" b="1">
                <a:solidFill>
                  <a:srgbClr val="000000"/>
                </a:solidFill>
                <a:latin typeface="Times New Roman" pitchFamily="18" charset="0"/>
              </a:rPr>
              <a:t>电极片</a:t>
            </a:r>
          </a:p>
        </p:txBody>
      </p:sp>
      <p:sp>
        <p:nvSpPr>
          <p:cNvPr id="40973" name="Rectangle 18"/>
          <p:cNvSpPr>
            <a:spLocks noChangeArrowheads="1"/>
          </p:cNvSpPr>
          <p:nvPr/>
        </p:nvSpPr>
        <p:spPr bwMode="auto">
          <a:xfrm>
            <a:off x="2063213" y="188915"/>
            <a:ext cx="58192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en-US" altLang="zh-CN" sz="3600" b="1">
                <a:solidFill>
                  <a:srgbClr val="0000FF"/>
                </a:solidFill>
              </a:rPr>
              <a:t>2) </a:t>
            </a:r>
            <a:r>
              <a:rPr kumimoji="1" lang="zh-CN" altLang="en-US" sz="3600" b="1">
                <a:solidFill>
                  <a:srgbClr val="0000FF"/>
                </a:solidFill>
              </a:rPr>
              <a:t>声、光、触摸三控自动灯</a:t>
            </a:r>
          </a:p>
        </p:txBody>
      </p:sp>
    </p:spTree>
    <p:extLst>
      <p:ext uri="{BB962C8B-B14F-4D97-AF65-F5344CB8AC3E}">
        <p14:creationId xmlns:p14="http://schemas.microsoft.com/office/powerpoint/2010/main" val="6584534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3"/>
          <p:cNvSpPr>
            <a:spLocks noChangeArrowheads="1"/>
          </p:cNvSpPr>
          <p:nvPr/>
        </p:nvSpPr>
        <p:spPr bwMode="auto">
          <a:xfrm>
            <a:off x="1870646" y="115888"/>
            <a:ext cx="507868" cy="457200"/>
          </a:xfrm>
          <a:prstGeom prst="star4">
            <a:avLst>
              <a:gd name="adj" fmla="val 12500"/>
            </a:avLst>
          </a:prstGeom>
          <a:gradFill rotWithShape="0">
            <a:gsLst>
              <a:gs pos="0">
                <a:schemeClr val="hlink"/>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a:solidFill>
                <a:srgbClr val="000000"/>
              </a:solidFill>
              <a:latin typeface="Times New Roman" pitchFamily="18" charset="0"/>
            </a:endParaRPr>
          </a:p>
        </p:txBody>
      </p:sp>
      <p:sp>
        <p:nvSpPr>
          <p:cNvPr id="41987" name="AutoShape 5"/>
          <p:cNvSpPr>
            <a:spLocks noChangeArrowheads="1"/>
          </p:cNvSpPr>
          <p:nvPr/>
        </p:nvSpPr>
        <p:spPr bwMode="auto">
          <a:xfrm>
            <a:off x="8849595" y="190500"/>
            <a:ext cx="507868" cy="457200"/>
          </a:xfrm>
          <a:prstGeom prst="star4">
            <a:avLst>
              <a:gd name="adj" fmla="val 12500"/>
            </a:avLst>
          </a:prstGeom>
          <a:gradFill rotWithShape="0">
            <a:gsLst>
              <a:gs pos="0">
                <a:srgbClr val="FFFF00"/>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b="1">
              <a:solidFill>
                <a:srgbClr val="000000"/>
              </a:solidFill>
              <a:latin typeface="Times New Roman" pitchFamily="18" charset="0"/>
            </a:endParaRPr>
          </a:p>
        </p:txBody>
      </p:sp>
      <p:sp>
        <p:nvSpPr>
          <p:cNvPr id="41988" name="Text Box 8"/>
          <p:cNvSpPr txBox="1">
            <a:spLocks noChangeArrowheads="1"/>
          </p:cNvSpPr>
          <p:nvPr/>
        </p:nvSpPr>
        <p:spPr bwMode="auto">
          <a:xfrm>
            <a:off x="719479" y="1125540"/>
            <a:ext cx="11037658"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DE6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r>
              <a:rPr kumimoji="1" lang="en-US" altLang="zh-CN" sz="3200" b="1">
                <a:solidFill>
                  <a:srgbClr val="0000FF"/>
                </a:solidFill>
                <a:latin typeface="Times New Roman" pitchFamily="18" charset="0"/>
              </a:rPr>
              <a:t>3) </a:t>
            </a:r>
            <a:r>
              <a:rPr kumimoji="1" lang="zh-CN" altLang="en-US" sz="3200" b="1">
                <a:solidFill>
                  <a:srgbClr val="0000FF"/>
                </a:solidFill>
                <a:latin typeface="Times New Roman" pitchFamily="18" charset="0"/>
              </a:rPr>
              <a:t>燃气热水器中脉冲点火控制器</a:t>
            </a:r>
          </a:p>
          <a:p>
            <a:pPr eaLnBrk="1" fontAlgn="base" hangingPunct="1">
              <a:spcBef>
                <a:spcPct val="0"/>
              </a:spcBef>
              <a:spcAft>
                <a:spcPct val="0"/>
              </a:spcAft>
            </a:pPr>
            <a:r>
              <a:rPr kumimoji="1" lang="zh-CN" altLang="en-US" sz="2000" b="1">
                <a:solidFill>
                  <a:srgbClr val="000000"/>
                </a:solidFill>
                <a:latin typeface="Times New Roman" pitchFamily="18" charset="0"/>
              </a:rPr>
              <a:t>由于煤气是易燃、易爆气体，所以对燃气器具中的点火控制器的要求是安全、稳定、可靠。为此电路中有这样一个功能，即打火确认针产生火花，才可打开燃气阀门；否则燃气阀门关闭，这样就保证使用燃气器具的安全性。</a:t>
            </a:r>
          </a:p>
          <a:p>
            <a:pPr eaLnBrk="1" fontAlgn="base" hangingPunct="1">
              <a:spcBef>
                <a:spcPct val="0"/>
              </a:spcBef>
              <a:spcAft>
                <a:spcPct val="0"/>
              </a:spcAft>
            </a:pPr>
            <a:r>
              <a:rPr kumimoji="1" lang="zh-CN" altLang="en-US" sz="2000" b="1">
                <a:solidFill>
                  <a:srgbClr val="000000"/>
                </a:solidFill>
                <a:latin typeface="Times New Roman" pitchFamily="18" charset="0"/>
              </a:rPr>
              <a:t>在高压打火时，火花电压可达</a:t>
            </a:r>
            <a:r>
              <a:rPr kumimoji="1" lang="en-US" altLang="zh-CN" sz="2000" b="1">
                <a:solidFill>
                  <a:srgbClr val="000000"/>
                </a:solidFill>
                <a:latin typeface="Times New Roman" pitchFamily="18" charset="0"/>
              </a:rPr>
              <a:t>10000</a:t>
            </a:r>
            <a:r>
              <a:rPr kumimoji="1" lang="zh-CN" altLang="en-US" sz="2000" b="1">
                <a:solidFill>
                  <a:srgbClr val="000000"/>
                </a:solidFill>
                <a:latin typeface="Times New Roman" pitchFamily="18" charset="0"/>
              </a:rPr>
              <a:t>多伏，这个脉冲高电压对电路工作影响极大，为了使电路正常工作，采用光电耦合器</a:t>
            </a:r>
            <a:r>
              <a:rPr kumimoji="1" lang="en-US" altLang="zh-CN" sz="2000" b="1">
                <a:solidFill>
                  <a:srgbClr val="000000"/>
                </a:solidFill>
                <a:latin typeface="Times New Roman" pitchFamily="18" charset="0"/>
              </a:rPr>
              <a:t>VB</a:t>
            </a:r>
            <a:r>
              <a:rPr kumimoji="1" lang="zh-CN" altLang="en-US" sz="2000" b="1">
                <a:solidFill>
                  <a:srgbClr val="000000"/>
                </a:solidFill>
                <a:latin typeface="Times New Roman" pitchFamily="18" charset="0"/>
              </a:rPr>
              <a:t>进行电平隔离，大大增强了电路抗干扰能力。</a:t>
            </a:r>
          </a:p>
        </p:txBody>
      </p:sp>
      <p:pic>
        <p:nvPicPr>
          <p:cNvPr id="41989" name="Picture 9" descr="564"/>
          <p:cNvPicPr>
            <a:picLocks noChangeAspect="1" noChangeArrowheads="1"/>
          </p:cNvPicPr>
          <p:nvPr/>
        </p:nvPicPr>
        <p:blipFill>
          <a:blip r:embed="rId2">
            <a:extLst>
              <a:ext uri="{28A0092B-C50C-407E-A947-70E740481C1C}">
                <a14:useLocalDpi xmlns:a14="http://schemas.microsoft.com/office/drawing/2010/main" val="0"/>
              </a:ext>
            </a:extLst>
          </a:blip>
          <a:srcRect l="2069" t="5107" r="1726" b="4794"/>
          <a:stretch>
            <a:fillRect/>
          </a:stretch>
        </p:blipFill>
        <p:spPr bwMode="auto">
          <a:xfrm>
            <a:off x="1678082" y="4076700"/>
            <a:ext cx="8637983"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687" name="Text Box 7">
            <a:hlinkClick r:id="rId3" action="ppaction://hlinksldjump"/>
          </p:cNvPr>
          <p:cNvSpPr txBox="1">
            <a:spLocks noChangeArrowheads="1"/>
          </p:cNvSpPr>
          <p:nvPr/>
        </p:nvSpPr>
        <p:spPr bwMode="auto">
          <a:xfrm>
            <a:off x="2446232" y="0"/>
            <a:ext cx="671866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itchFamily="18" charset="0"/>
                <a:ea typeface="宋体" pitchFamily="2" charset="-122"/>
              </a:defRPr>
            </a:lvl1pPr>
            <a:lvl2pPr marL="742950" indent="-285750" eaLnBrk="0" hangingPunct="0">
              <a:defRPr kumimoji="1" sz="2000" b="1">
                <a:solidFill>
                  <a:schemeClr val="tx1"/>
                </a:solidFill>
                <a:latin typeface="Times New Roman" pitchFamily="18" charset="0"/>
                <a:ea typeface="宋体" pitchFamily="2" charset="-122"/>
              </a:defRPr>
            </a:lvl2pPr>
            <a:lvl3pPr marL="1143000" indent="-228600" eaLnBrk="0" hangingPunct="0">
              <a:defRPr kumimoji="1" sz="2000" b="1">
                <a:solidFill>
                  <a:schemeClr val="tx1"/>
                </a:solidFill>
                <a:latin typeface="Times New Roman" pitchFamily="18" charset="0"/>
                <a:ea typeface="宋体" pitchFamily="2" charset="-122"/>
              </a:defRPr>
            </a:lvl3pPr>
            <a:lvl4pPr marL="1600200" indent="-228600" eaLnBrk="0" hangingPunct="0">
              <a:defRPr kumimoji="1" sz="2000" b="1">
                <a:solidFill>
                  <a:schemeClr val="tx1"/>
                </a:solidFill>
                <a:latin typeface="Times New Roman" pitchFamily="18" charset="0"/>
                <a:ea typeface="宋体" pitchFamily="2" charset="-122"/>
              </a:defRPr>
            </a:lvl4pPr>
            <a:lvl5pPr marL="2057400" indent="-228600" eaLnBrk="0" hangingPunct="0">
              <a:defRPr kumimoji="1" sz="20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a:solidFill>
                  <a:schemeClr val="tx1"/>
                </a:solidFill>
                <a:latin typeface="Times New Roman" pitchFamily="18" charset="0"/>
                <a:ea typeface="宋体" pitchFamily="2" charset="-122"/>
              </a:defRPr>
            </a:lvl9pPr>
          </a:lstStyle>
          <a:p>
            <a:pPr algn="ctr" fontAlgn="base">
              <a:lnSpc>
                <a:spcPct val="140000"/>
              </a:lnSpc>
              <a:spcBef>
                <a:spcPct val="0"/>
              </a:spcBef>
              <a:spcAft>
                <a:spcPct val="0"/>
              </a:spcAft>
              <a:defRPr/>
            </a:pPr>
            <a:r>
              <a:rPr lang="en-US" altLang="zh-CN" sz="4000" dirty="0">
                <a:solidFill>
                  <a:srgbClr val="FF3300"/>
                </a:solidFill>
                <a:effectLst>
                  <a:outerShdw blurRad="38100" dist="38100" dir="2700000" algn="tl">
                    <a:srgbClr val="C0C0C0"/>
                  </a:outerShdw>
                </a:effectLst>
                <a:latin typeface="华文行楷" pitchFamily="2" charset="-122"/>
                <a:ea typeface="华文行楷" pitchFamily="2" charset="-122"/>
              </a:rPr>
              <a:t>9  </a:t>
            </a:r>
            <a:r>
              <a:rPr lang="zh-CN" altLang="en-US" sz="4000" dirty="0">
                <a:solidFill>
                  <a:srgbClr val="FF3300"/>
                </a:solidFill>
                <a:effectLst>
                  <a:outerShdw blurRad="38100" dist="38100" dir="2700000" algn="tl">
                    <a:srgbClr val="C0C0C0"/>
                  </a:outerShdw>
                </a:effectLst>
                <a:latin typeface="华文行楷" pitchFamily="2" charset="-122"/>
                <a:ea typeface="华文行楷" pitchFamily="2" charset="-122"/>
                <a:cs typeface="宋体" pitchFamily="2" charset="-122"/>
              </a:rPr>
              <a:t>光电式传感器</a:t>
            </a:r>
            <a:r>
              <a:rPr lang="zh-CN" altLang="en-US" sz="4000" b="0" dirty="0">
                <a:solidFill>
                  <a:srgbClr val="FF3300"/>
                </a:solidFill>
                <a:latin typeface="华文行楷" pitchFamily="2" charset="-122"/>
                <a:ea typeface="华文行楷" pitchFamily="2" charset="-122"/>
                <a:cs typeface="宋体" pitchFamily="2" charset="-122"/>
              </a:rPr>
              <a:t> </a:t>
            </a:r>
          </a:p>
        </p:txBody>
      </p:sp>
    </p:spTree>
    <p:extLst>
      <p:ext uri="{BB962C8B-B14F-4D97-AF65-F5344CB8AC3E}">
        <p14:creationId xmlns:p14="http://schemas.microsoft.com/office/powerpoint/2010/main" val="187227899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65116" y="1007705"/>
            <a:ext cx="5421630" cy="3741576"/>
          </a:xfrm>
        </p:spPr>
        <p:txBody>
          <a:bodyPr/>
          <a:lstStyle/>
          <a:p>
            <a:r>
              <a:rPr lang="zh-CN" altLang="en-US" sz="2800" dirty="0">
                <a:latin typeface="黑体" panose="02010609060101010101" charset="-122"/>
                <a:ea typeface="黑体" panose="02010609060101010101" charset="-122"/>
              </a:rPr>
              <a:t>光具有</a:t>
            </a:r>
            <a:r>
              <a:rPr lang="zh-CN" altLang="en-US" sz="2800" dirty="0">
                <a:solidFill>
                  <a:srgbClr val="FF0000"/>
                </a:solidFill>
                <a:latin typeface="黑体" panose="02010609060101010101" charset="-122"/>
                <a:ea typeface="黑体" panose="02010609060101010101" charset="-122"/>
              </a:rPr>
              <a:t>波粒二象性，既具有波动的本性，又具有粒子的特性</a:t>
            </a:r>
            <a:r>
              <a:rPr lang="zh-CN" altLang="en-US" sz="2800" dirty="0">
                <a:latin typeface="黑体" panose="02010609060101010101" charset="-122"/>
                <a:ea typeface="黑体" panose="02010609060101010101" charset="-122"/>
              </a:rPr>
              <a:t>。光的频率（波长）各不相同，但都具有反射、折射、散射、衍射、干涉和吸收等特性。光是以光速运动的光子流，每个光子都有一定的能量，其大小与频率成正比，即</a:t>
            </a:r>
            <a:br>
              <a:rPr lang="zh-CN" altLang="en-US" sz="2800" dirty="0">
                <a:latin typeface="黑体" panose="02010609060101010101" charset="-122"/>
                <a:ea typeface="黑体" panose="02010609060101010101" charset="-122"/>
              </a:rPr>
            </a:br>
            <a:endParaRPr sz="2800" dirty="0">
              <a:solidFill>
                <a:srgbClr val="0000FF"/>
              </a:solidFill>
            </a:endParaRPr>
          </a:p>
        </p:txBody>
      </p:sp>
      <p:pic>
        <p:nvPicPr>
          <p:cNvPr id="3" name="图片 2" descr="009487d8b270de66b6579afed9a2b5e7"/>
          <p:cNvPicPr>
            <a:picLocks noChangeAspect="1"/>
          </p:cNvPicPr>
          <p:nvPr/>
        </p:nvPicPr>
        <p:blipFill>
          <a:blip r:embed="rId3"/>
          <a:stretch>
            <a:fillRect/>
          </a:stretch>
        </p:blipFill>
        <p:spPr>
          <a:xfrm>
            <a:off x="6606500" y="215018"/>
            <a:ext cx="4724400" cy="2654300"/>
          </a:xfrm>
          <a:prstGeom prst="rect">
            <a:avLst/>
          </a:prstGeom>
        </p:spPr>
      </p:pic>
      <p:sp>
        <p:nvSpPr>
          <p:cNvPr id="4" name="矩形 3"/>
          <p:cNvSpPr/>
          <p:nvPr/>
        </p:nvSpPr>
        <p:spPr>
          <a:xfrm>
            <a:off x="1071050" y="136399"/>
            <a:ext cx="1826141" cy="584775"/>
          </a:xfrm>
          <a:prstGeom prst="rect">
            <a:avLst/>
          </a:prstGeom>
        </p:spPr>
        <p:txBody>
          <a:bodyPr wrap="none">
            <a:spAutoFit/>
          </a:bodyPr>
          <a:lstStyle/>
          <a:p>
            <a:r>
              <a:rPr lang="zh-CN" altLang="en-US" sz="3200" b="1" dirty="0">
                <a:solidFill>
                  <a:srgbClr val="0000FF"/>
                </a:solidFill>
              </a:rPr>
              <a:t>光的特性</a:t>
            </a:r>
            <a:endParaRPr lang="zh-CN" altLang="en-US" sz="3200" b="1" dirty="0"/>
          </a:p>
        </p:txBody>
      </p:sp>
      <p:graphicFrame>
        <p:nvGraphicFramePr>
          <p:cNvPr id="10" name="Object 8"/>
          <p:cNvGraphicFramePr>
            <a:graphicFrameLocks noChangeAspect="1"/>
          </p:cNvGraphicFramePr>
          <p:nvPr/>
        </p:nvGraphicFramePr>
        <p:xfrm>
          <a:off x="1379603" y="4756700"/>
          <a:ext cx="2592387" cy="1262063"/>
        </p:xfrm>
        <a:graphic>
          <a:graphicData uri="http://schemas.openxmlformats.org/presentationml/2006/ole">
            <mc:AlternateContent xmlns:mc="http://schemas.openxmlformats.org/markup-compatibility/2006">
              <mc:Choice xmlns:v="urn:schemas-microsoft-com:vml" Requires="v">
                <p:oleObj name="公式" r:id="rId4" imgW="939800" imgH="457200" progId="Equation.3">
                  <p:embed/>
                </p:oleObj>
              </mc:Choice>
              <mc:Fallback>
                <p:oleObj name="公式" r:id="rId4" imgW="939800" imgH="4572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9603" y="4756700"/>
                        <a:ext cx="2592387" cy="1262063"/>
                      </a:xfrm>
                      <a:prstGeom prst="rect">
                        <a:avLst/>
                      </a:prstGeom>
                      <a:solidFill>
                        <a:srgbClr val="FF99FF"/>
                      </a:solidFill>
                      <a:ln>
                        <a:noFill/>
                      </a:ln>
                      <a:effectLst/>
                      <a:extLst>
                        <a:ext uri="{91240B29-F687-4F45-9708-019B960494DF}">
                          <a14:hiddenLine xmlns:a14="http://schemas.microsoft.com/office/drawing/2010/main" w="9525">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4"/>
          <p:cNvSpPr>
            <a:spLocks noChangeArrowheads="1"/>
          </p:cNvSpPr>
          <p:nvPr/>
        </p:nvSpPr>
        <p:spPr bwMode="auto">
          <a:xfrm>
            <a:off x="5704406" y="4216244"/>
            <a:ext cx="6332084"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式中：</a:t>
            </a:r>
          </a:p>
          <a:p>
            <a:pPr eaLnBrk="1" hangingPunct="1"/>
            <a:r>
              <a:rPr lang="en-US" altLang="zh-CN"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E</a:t>
            </a:r>
            <a:r>
              <a:rPr lang="zh-CN" altLang="en-US"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：每个光子的能量；</a:t>
            </a:r>
          </a:p>
          <a:p>
            <a:pPr eaLnBrk="1" hangingPunct="1"/>
            <a:r>
              <a:rPr lang="en-US" altLang="zh-CN" sz="2800" b="1" i="1" dirty="0">
                <a:solidFill>
                  <a:srgbClr val="000000"/>
                </a:solidFill>
                <a:latin typeface="宋体" panose="02010600030101010101" pitchFamily="2" charset="-122"/>
                <a:ea typeface="宋体" panose="02010600030101010101" pitchFamily="2" charset="-122"/>
                <a:cs typeface="Times New Roman" panose="02020603050405020304" pitchFamily="18" charset="0"/>
              </a:rPr>
              <a:t>h</a:t>
            </a:r>
            <a:r>
              <a:rPr lang="zh-CN" altLang="en-US"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：普郎克常数，</a:t>
            </a:r>
            <a:r>
              <a:rPr lang="en-US" altLang="zh-CN"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h=6.626×10</a:t>
            </a:r>
            <a:r>
              <a:rPr lang="zh-CN" altLang="en-US" sz="2800" b="1" baseline="30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2800" b="1" baseline="30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34</a:t>
            </a:r>
            <a:r>
              <a:rPr lang="en-US" altLang="zh-CN"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 J·s</a:t>
            </a:r>
            <a:r>
              <a:rPr lang="zh-CN" altLang="en-US"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p>
          <a:p>
            <a:pPr eaLnBrk="1" hangingPunct="1"/>
            <a:r>
              <a:rPr lang="en-US" altLang="zh-CN"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f</a:t>
            </a:r>
            <a:r>
              <a:rPr lang="zh-CN" altLang="en-US"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：光的频率；</a:t>
            </a:r>
          </a:p>
          <a:p>
            <a:pPr eaLnBrk="1" hangingPunct="1"/>
            <a:r>
              <a:rPr lang="zh-CN" altLang="en-US"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 ：光的波长。</a:t>
            </a:r>
          </a:p>
          <a:p>
            <a:pPr eaLnBrk="1" hangingPunct="1"/>
            <a:r>
              <a:rPr lang="en-US" altLang="zh-CN"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c:</a:t>
            </a:r>
            <a:r>
              <a:rPr lang="zh-CN" altLang="en-US"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光速，</a:t>
            </a:r>
            <a:r>
              <a:rPr lang="en-US" altLang="zh-CN"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c= 3×10</a:t>
            </a:r>
            <a:r>
              <a:rPr lang="en-US" altLang="zh-CN" sz="2800" b="1" baseline="30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8</a:t>
            </a:r>
            <a:r>
              <a:rPr lang="en-US" altLang="zh-CN" sz="28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 m/s</a:t>
            </a:r>
          </a:p>
        </p:txBody>
      </p:sp>
      <p:graphicFrame>
        <p:nvGraphicFramePr>
          <p:cNvPr id="12" name="Object 7"/>
          <p:cNvGraphicFramePr>
            <a:graphicFrameLocks noChangeAspect="1"/>
          </p:cNvGraphicFramePr>
          <p:nvPr/>
        </p:nvGraphicFramePr>
        <p:xfrm>
          <a:off x="5691187" y="6018763"/>
          <a:ext cx="403225" cy="512763"/>
        </p:xfrm>
        <a:graphic>
          <a:graphicData uri="http://schemas.openxmlformats.org/presentationml/2006/ole">
            <mc:AlternateContent xmlns:mc="http://schemas.openxmlformats.org/markup-compatibility/2006">
              <mc:Choice xmlns:v="urn:schemas-microsoft-com:vml" Requires="v">
                <p:oleObj name="Equation" r:id="rId6" imgW="139700" imgH="177800" progId="Equation.DSMT4">
                  <p:embed/>
                </p:oleObj>
              </mc:Choice>
              <mc:Fallback>
                <p:oleObj name="Equation" r:id="rId6" imgW="139700" imgH="1778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1187" y="6018763"/>
                        <a:ext cx="403225"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6"/>
          <p:cNvSpPr>
            <a:spLocks noChangeArrowheads="1"/>
          </p:cNvSpPr>
          <p:nvPr/>
        </p:nvSpPr>
        <p:spPr bwMode="auto">
          <a:xfrm>
            <a:off x="6094412" y="3082153"/>
            <a:ext cx="5839441" cy="1085850"/>
          </a:xfrm>
          <a:prstGeom prst="rect">
            <a:avLst/>
          </a:prstGeom>
          <a:noFill/>
          <a:ln w="19050">
            <a:solidFill>
              <a:srgbClr val="00008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ctr" eaLnBrk="1" hangingPunct="1"/>
            <a:r>
              <a:rPr lang="zh-CN" altLang="en-US" sz="3200" b="1">
                <a:solidFill>
                  <a:srgbClr val="000000"/>
                </a:solidFill>
                <a:latin typeface="黑体" panose="02010609060101010101" charset="-122"/>
                <a:ea typeface="黑体" panose="02010609060101010101" charset="-122"/>
                <a:cs typeface="Times New Roman" panose="02020603050405020304" pitchFamily="18" charset="0"/>
              </a:rPr>
              <a:t>结论：</a:t>
            </a:r>
            <a:r>
              <a:rPr lang="zh-CN" altLang="en-US" sz="3200" b="1">
                <a:solidFill>
                  <a:srgbClr val="FF3300"/>
                </a:solidFill>
                <a:latin typeface="黑体" panose="02010609060101010101" charset="-122"/>
                <a:ea typeface="黑体" panose="02010609060101010101" charset="-122"/>
                <a:cs typeface="Times New Roman" panose="02020603050405020304" pitchFamily="18" charset="0"/>
              </a:rPr>
              <a:t>光的频率愈高（即波长愈短），光子的能量愈大。</a:t>
            </a:r>
            <a:r>
              <a:rPr lang="zh-CN" altLang="en-US" sz="2800" b="1">
                <a:latin typeface="黑体" panose="02010609060101010101" charset="-122"/>
                <a:ea typeface="黑体" panose="02010609060101010101" charset="-122"/>
                <a:cs typeface="Times New Roman" panose="02020603050405020304" pitchFamily="18" charset="0"/>
              </a:rPr>
              <a:t> </a:t>
            </a:r>
          </a:p>
        </p:txBody>
      </p:sp>
    </p:spTree>
    <p:custDataLst>
      <p:tags r:id="rId1"/>
    </p:custDataLst>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05"/>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sp>
        <p:nvSpPr>
          <p:cNvPr id="5" name="文本框 4"/>
          <p:cNvSpPr txBox="1"/>
          <p:nvPr/>
        </p:nvSpPr>
        <p:spPr>
          <a:xfrm>
            <a:off x="901135" y="99695"/>
            <a:ext cx="10625455" cy="1107996"/>
          </a:xfrm>
          <a:prstGeom prst="rect">
            <a:avLst/>
          </a:prstGeom>
          <a:noFill/>
        </p:spPr>
        <p:txBody>
          <a:bodyPr wrap="square" rtlCol="0">
            <a:spAutoFit/>
          </a:bodyPr>
          <a:lstStyle/>
          <a:p>
            <a:pPr indent="0" fontAlgn="auto">
              <a:lnSpc>
                <a:spcPct val="150000"/>
              </a:lnSpc>
              <a:buClrTx/>
              <a:buSzTx/>
              <a:buFontTx/>
            </a:pPr>
            <a:r>
              <a:rPr lang="en-US" altLang="zh-CN" sz="2400" b="1" dirty="0">
                <a:solidFill>
                  <a:srgbClr val="0000FF"/>
                </a:solidFill>
                <a:latin typeface="黑体" panose="02010609060101010101" charset="-122"/>
                <a:ea typeface="黑体" panose="02010609060101010101" charset="-122"/>
              </a:rPr>
              <a:t>4</a:t>
            </a:r>
            <a:r>
              <a:rPr lang="zh-CN" altLang="en-US" sz="2400" b="1" dirty="0">
                <a:solidFill>
                  <a:srgbClr val="0000FF"/>
                </a:solidFill>
                <a:latin typeface="黑体" panose="02010609060101010101" charset="-122"/>
                <a:ea typeface="黑体" panose="02010609060101010101" charset="-122"/>
              </a:rPr>
              <a:t>）火焰探测报警器</a:t>
            </a:r>
          </a:p>
          <a:p>
            <a:pPr indent="0" fontAlgn="auto">
              <a:lnSpc>
                <a:spcPct val="150000"/>
              </a:lnSpc>
              <a:buClrTx/>
              <a:buSzTx/>
              <a:buFontTx/>
              <a:extLst>
                <a:ext uri="{35155182-B16C-46BC-9424-99874614C6A1}">
                  <wpsdc:indentchars xmlns:wpsdc="http://www.wps.cn/officeDocument/2017/drawingmlCustomData" xmlns="" val="0" checksum="583291441"/>
                </a:ext>
              </a:extLst>
            </a:pPr>
            <a:endParaRPr lang="zh-CN" altLang="en-US" sz="2000" b="1" dirty="0">
              <a:solidFill>
                <a:srgbClr val="0000FF"/>
              </a:solidFill>
              <a:latin typeface="黑体" panose="02010609060101010101" charset="-122"/>
              <a:ea typeface="黑体" panose="02010609060101010101" charset="-122"/>
            </a:endParaRPr>
          </a:p>
        </p:txBody>
      </p:sp>
      <p:pic>
        <p:nvPicPr>
          <p:cNvPr id="1144" name="图片 1144"/>
          <p:cNvPicPr>
            <a:picLocks noChangeAspect="1" noChangeArrowheads="1"/>
          </p:cNvPicPr>
          <p:nvPr/>
        </p:nvPicPr>
        <p:blipFill>
          <a:blip r:embed="rId3" cstate="print"/>
          <a:srcRect/>
          <a:stretch>
            <a:fillRect/>
          </a:stretch>
        </p:blipFill>
        <p:spPr>
          <a:xfrm>
            <a:off x="3665399" y="695192"/>
            <a:ext cx="6189980" cy="2820670"/>
          </a:xfrm>
          <a:prstGeom prst="rect">
            <a:avLst/>
          </a:prstGeom>
          <a:noFill/>
          <a:ln w="9525">
            <a:noFill/>
            <a:miter lim="800000"/>
            <a:headEnd/>
            <a:tailEnd/>
          </a:ln>
        </p:spPr>
      </p:pic>
      <p:sp>
        <p:nvSpPr>
          <p:cNvPr id="8" name="文本框 7"/>
          <p:cNvSpPr txBox="1"/>
          <p:nvPr/>
        </p:nvSpPr>
        <p:spPr>
          <a:xfrm>
            <a:off x="5047651" y="3425066"/>
            <a:ext cx="3771900" cy="368300"/>
          </a:xfrm>
          <a:prstGeom prst="rect">
            <a:avLst/>
          </a:prstGeom>
          <a:noFill/>
        </p:spPr>
        <p:txBody>
          <a:bodyPr wrap="square" rtlCol="0">
            <a:spAutoFit/>
          </a:bodyPr>
          <a:lstStyle/>
          <a:p>
            <a:r>
              <a:rPr lang="zh-CN" altLang="en-US" dirty="0"/>
              <a:t>火焰探测报警器电路图</a:t>
            </a:r>
          </a:p>
        </p:txBody>
      </p:sp>
      <p:sp>
        <p:nvSpPr>
          <p:cNvPr id="2" name="矩形 1"/>
          <p:cNvSpPr/>
          <p:nvPr/>
        </p:nvSpPr>
        <p:spPr>
          <a:xfrm>
            <a:off x="702180" y="4148298"/>
            <a:ext cx="10824410" cy="1477328"/>
          </a:xfrm>
          <a:prstGeom prst="rect">
            <a:avLst/>
          </a:prstGeom>
        </p:spPr>
        <p:txBody>
          <a:bodyPr wrap="square">
            <a:spAutoFit/>
          </a:bodyPr>
          <a:lstStyle/>
          <a:p>
            <a:r>
              <a:rPr lang="zh-CN" altLang="zh-CN" dirty="0"/>
              <a:t>暗电阻为</a:t>
            </a:r>
            <a:r>
              <a:rPr lang="en-US" altLang="zh-CN" dirty="0"/>
              <a:t>1M</a:t>
            </a:r>
            <a:r>
              <a:rPr lang="en-US" altLang="zh-CN" dirty="0">
                <a:sym typeface="Symbol"/>
              </a:rPr>
              <a:t></a:t>
            </a:r>
            <a:r>
              <a:rPr lang="en-US" altLang="zh-CN" dirty="0"/>
              <a:t>, </a:t>
            </a:r>
            <a:r>
              <a:rPr lang="zh-CN" altLang="zh-CN" dirty="0"/>
              <a:t>亮电阻为</a:t>
            </a:r>
            <a:r>
              <a:rPr lang="en-US" altLang="zh-CN" dirty="0"/>
              <a:t>0.2M</a:t>
            </a:r>
            <a:r>
              <a:rPr lang="en-US" altLang="zh-CN" dirty="0">
                <a:sym typeface="Symbol"/>
              </a:rPr>
              <a:t></a:t>
            </a:r>
            <a:r>
              <a:rPr lang="en-US" altLang="zh-CN" dirty="0"/>
              <a:t> (</a:t>
            </a:r>
            <a:r>
              <a:rPr lang="zh-CN" altLang="zh-CN" dirty="0"/>
              <a:t>在光强度</a:t>
            </a:r>
            <a:r>
              <a:rPr lang="en-US" altLang="zh-CN" dirty="0"/>
              <a:t>0.01W/m</a:t>
            </a:r>
            <a:r>
              <a:rPr lang="en-US" altLang="zh-CN" baseline="30000" dirty="0"/>
              <a:t>2</a:t>
            </a:r>
            <a:r>
              <a:rPr lang="zh-CN" altLang="zh-CN" dirty="0"/>
              <a:t>下测试</a:t>
            </a:r>
            <a:r>
              <a:rPr lang="en-US" altLang="zh-CN" dirty="0"/>
              <a:t>)</a:t>
            </a:r>
            <a:r>
              <a:rPr lang="zh-CN" altLang="zh-CN" dirty="0"/>
              <a:t>，峰值响应波长为</a:t>
            </a:r>
            <a:r>
              <a:rPr lang="en-US" altLang="zh-CN" dirty="0"/>
              <a:t>2.2</a:t>
            </a:r>
            <a:r>
              <a:rPr lang="en-US" altLang="zh-CN" dirty="0">
                <a:sym typeface="Symbol"/>
              </a:rPr>
              <a:t></a:t>
            </a:r>
            <a:r>
              <a:rPr lang="en-US" altLang="zh-CN" dirty="0"/>
              <a:t>m</a:t>
            </a:r>
            <a:r>
              <a:rPr lang="zh-CN" altLang="zh-CN" dirty="0"/>
              <a:t>，硫化铅光敏电阻处于</a:t>
            </a:r>
            <a:r>
              <a:rPr lang="en-US" altLang="zh-CN" dirty="0"/>
              <a:t>V</a:t>
            </a:r>
            <a:r>
              <a:rPr lang="en-US" altLang="zh-CN" baseline="-25000" dirty="0"/>
              <a:t>1</a:t>
            </a:r>
            <a:r>
              <a:rPr lang="zh-CN" altLang="zh-CN" dirty="0"/>
              <a:t>管组成的恒压偏置电路，其偏置电压约为</a:t>
            </a:r>
            <a:r>
              <a:rPr lang="en-US" altLang="zh-CN" dirty="0"/>
              <a:t>6V</a:t>
            </a:r>
            <a:r>
              <a:rPr lang="zh-CN" altLang="zh-CN" dirty="0"/>
              <a:t>，电流约为</a:t>
            </a:r>
            <a:r>
              <a:rPr lang="en-US" altLang="zh-CN" dirty="0"/>
              <a:t>6</a:t>
            </a:r>
            <a:r>
              <a:rPr lang="en-US" altLang="zh-CN" dirty="0">
                <a:sym typeface="Symbol"/>
              </a:rPr>
              <a:t></a:t>
            </a:r>
            <a:r>
              <a:rPr lang="en-US" altLang="zh-CN" dirty="0"/>
              <a:t>A</a:t>
            </a:r>
            <a:r>
              <a:rPr lang="zh-CN" altLang="zh-CN" dirty="0"/>
              <a:t>。</a:t>
            </a:r>
            <a:r>
              <a:rPr lang="en-US" altLang="zh-CN" dirty="0"/>
              <a:t>V</a:t>
            </a:r>
            <a:r>
              <a:rPr lang="en-US" altLang="zh-CN" baseline="-25000" dirty="0"/>
              <a:t>1</a:t>
            </a:r>
            <a:r>
              <a:rPr lang="zh-CN" altLang="zh-CN" dirty="0"/>
              <a:t>管集电极电阻两端并联</a:t>
            </a:r>
            <a:r>
              <a:rPr lang="en-US" altLang="zh-CN" dirty="0"/>
              <a:t>68</a:t>
            </a:r>
            <a:r>
              <a:rPr lang="en-US" altLang="zh-CN" dirty="0">
                <a:sym typeface="Symbol"/>
              </a:rPr>
              <a:t></a:t>
            </a:r>
            <a:r>
              <a:rPr lang="en-US" altLang="zh-CN" dirty="0"/>
              <a:t>F</a:t>
            </a:r>
            <a:r>
              <a:rPr lang="zh-CN" altLang="zh-CN" dirty="0"/>
              <a:t>的电容，可以抑制</a:t>
            </a:r>
            <a:r>
              <a:rPr lang="en-US" altLang="zh-CN" dirty="0"/>
              <a:t>100Hz</a:t>
            </a:r>
            <a:r>
              <a:rPr lang="zh-CN" altLang="zh-CN" dirty="0"/>
              <a:t>以上的高频，使其成为只有几十赫兹的窄带放大器。</a:t>
            </a:r>
            <a:r>
              <a:rPr lang="en-US" altLang="zh-CN" dirty="0"/>
              <a:t>V</a:t>
            </a:r>
            <a:r>
              <a:rPr lang="en-US" altLang="zh-CN" baseline="-25000" dirty="0"/>
              <a:t>2</a:t>
            </a:r>
            <a:r>
              <a:rPr lang="zh-CN" altLang="zh-CN" dirty="0"/>
              <a:t>、</a:t>
            </a:r>
            <a:r>
              <a:rPr lang="en-US" altLang="zh-CN" dirty="0"/>
              <a:t>V</a:t>
            </a:r>
            <a:r>
              <a:rPr lang="en-US" altLang="zh-CN" baseline="-25000" dirty="0"/>
              <a:t>3</a:t>
            </a:r>
            <a:r>
              <a:rPr lang="zh-CN" altLang="zh-CN" dirty="0"/>
              <a:t>构成二级负反馈互补放大器，火焰的闪动信号经二级放大后送给中心控制站进行报警处理。采用恒压偏置电路是为了在更换光敏电阻或长时间使用后，器件阻值的变化不至于影响输出信号的幅度，保证火焰报警器能长期稳定的工作。</a:t>
            </a:r>
            <a:endParaRPr lang="zh-CN" altLang="en-US" dirty="0"/>
          </a:p>
        </p:txBody>
      </p:sp>
    </p:spTree>
    <p:custDataLst>
      <p:tags r:id="rId1"/>
    </p:custData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05"/>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sp>
        <p:nvSpPr>
          <p:cNvPr id="8" name="文本框 7"/>
          <p:cNvSpPr txBox="1"/>
          <p:nvPr/>
        </p:nvSpPr>
        <p:spPr>
          <a:xfrm>
            <a:off x="2572772" y="5122544"/>
            <a:ext cx="3771900" cy="337185"/>
          </a:xfrm>
          <a:prstGeom prst="rect">
            <a:avLst/>
          </a:prstGeom>
          <a:noFill/>
        </p:spPr>
        <p:txBody>
          <a:bodyPr wrap="square" rtlCol="0">
            <a:spAutoFit/>
          </a:bodyPr>
          <a:lstStyle/>
          <a:p>
            <a:r>
              <a:rPr lang="zh-CN" altLang="en-US" sz="1600" dirty="0"/>
              <a:t>材跑偏检测器工作原理</a:t>
            </a:r>
          </a:p>
        </p:txBody>
      </p:sp>
      <p:sp>
        <p:nvSpPr>
          <p:cNvPr id="3" name="文本框 2"/>
          <p:cNvSpPr txBox="1"/>
          <p:nvPr/>
        </p:nvSpPr>
        <p:spPr>
          <a:xfrm>
            <a:off x="1031945" y="325755"/>
            <a:ext cx="10625455" cy="1569660"/>
          </a:xfrm>
          <a:prstGeom prst="rect">
            <a:avLst/>
          </a:prstGeom>
          <a:noFill/>
        </p:spPr>
        <p:txBody>
          <a:bodyPr wrap="square" rtlCol="0">
            <a:spAutoFit/>
          </a:bodyPr>
          <a:lstStyle/>
          <a:p>
            <a:pPr indent="0" fontAlgn="auto">
              <a:lnSpc>
                <a:spcPct val="150000"/>
              </a:lnSpc>
              <a:buClrTx/>
              <a:buSzTx/>
              <a:buFontTx/>
            </a:pPr>
            <a:r>
              <a:rPr lang="en-US" altLang="zh-CN" sz="2400" b="1" dirty="0">
                <a:solidFill>
                  <a:srgbClr val="0000FF"/>
                </a:solidFill>
                <a:latin typeface="黑体" panose="02010609060101010101" charset="-122"/>
                <a:ea typeface="黑体" panose="02010609060101010101" charset="-122"/>
                <a:sym typeface="+mn-ea"/>
              </a:rPr>
              <a:t>5</a:t>
            </a:r>
            <a:r>
              <a:rPr lang="zh-CN" altLang="en-US" sz="2400" b="1" dirty="0">
                <a:solidFill>
                  <a:srgbClr val="0000FF"/>
                </a:solidFill>
                <a:latin typeface="黑体" panose="02010609060101010101" charset="-122"/>
                <a:ea typeface="黑体" panose="02010609060101010101" charset="-122"/>
                <a:sym typeface="+mn-ea"/>
              </a:rPr>
              <a:t>）光电式带材跑偏检测器</a:t>
            </a:r>
            <a:endParaRPr lang="zh-CN" altLang="en-US" sz="2400" b="1" dirty="0">
              <a:solidFill>
                <a:srgbClr val="0000FF"/>
              </a:solidFill>
              <a:latin typeface="黑体" panose="02010609060101010101" charset="-122"/>
              <a:ea typeface="黑体" panose="02010609060101010101" charset="-122"/>
            </a:endParaRPr>
          </a:p>
          <a:p>
            <a:pPr indent="457200" algn="l" fontAlgn="auto">
              <a:lnSpc>
                <a:spcPct val="150000"/>
              </a:lnSpc>
              <a:buClrTx/>
              <a:buSzTx/>
              <a:buFontTx/>
            </a:pPr>
            <a:r>
              <a:rPr lang="zh-CN" altLang="en-US" sz="2000" dirty="0">
                <a:latin typeface="黑体" panose="02010609060101010101" charset="-122"/>
                <a:ea typeface="黑体" panose="02010609060101010101" charset="-122"/>
              </a:rPr>
              <a:t>带材跑偏检测器用来检测带型材料在加工中偏离正确位置的大小及方向，从而为纠偏控制电路提供纠偏信号，主要用于印染、送纸、胶片、磁带生产过程中。</a:t>
            </a:r>
          </a:p>
        </p:txBody>
      </p:sp>
      <p:pic>
        <p:nvPicPr>
          <p:cNvPr id="1160" name="图片 1160"/>
          <p:cNvPicPr>
            <a:picLocks noChangeAspect="1" noChangeArrowheads="1"/>
          </p:cNvPicPr>
          <p:nvPr/>
        </p:nvPicPr>
        <p:blipFill>
          <a:blip r:embed="rId3" cstate="print"/>
          <a:srcRect/>
          <a:stretch>
            <a:fillRect/>
          </a:stretch>
        </p:blipFill>
        <p:spPr>
          <a:xfrm>
            <a:off x="2278450" y="2190750"/>
            <a:ext cx="2727960" cy="2528570"/>
          </a:xfrm>
          <a:prstGeom prst="rect">
            <a:avLst/>
          </a:prstGeom>
          <a:noFill/>
          <a:ln w="9525">
            <a:noFill/>
            <a:miter lim="800000"/>
            <a:headEnd/>
            <a:tailEnd/>
          </a:ln>
        </p:spPr>
      </p:pic>
      <p:pic>
        <p:nvPicPr>
          <p:cNvPr id="1417" name="图片 1163"/>
          <p:cNvPicPr>
            <a:picLocks noChangeAspect="1" noChangeArrowheads="1"/>
          </p:cNvPicPr>
          <p:nvPr/>
        </p:nvPicPr>
        <p:blipFill>
          <a:blip r:embed="rId4" cstate="print"/>
          <a:srcRect/>
          <a:stretch>
            <a:fillRect/>
          </a:stretch>
        </p:blipFill>
        <p:spPr>
          <a:xfrm>
            <a:off x="6651060" y="2298065"/>
            <a:ext cx="3892550" cy="2421255"/>
          </a:xfrm>
          <a:prstGeom prst="rect">
            <a:avLst/>
          </a:prstGeom>
          <a:noFill/>
          <a:ln w="9525">
            <a:noFill/>
            <a:miter lim="800000"/>
            <a:headEnd/>
            <a:tailEnd/>
          </a:ln>
        </p:spPr>
      </p:pic>
      <p:sp>
        <p:nvSpPr>
          <p:cNvPr id="2" name="文本框 1"/>
          <p:cNvSpPr txBox="1"/>
          <p:nvPr/>
        </p:nvSpPr>
        <p:spPr>
          <a:xfrm>
            <a:off x="7799775" y="5122545"/>
            <a:ext cx="1595120" cy="337185"/>
          </a:xfrm>
          <a:prstGeom prst="rect">
            <a:avLst/>
          </a:prstGeom>
          <a:noFill/>
        </p:spPr>
        <p:txBody>
          <a:bodyPr wrap="square" rtlCol="0">
            <a:spAutoFit/>
          </a:bodyPr>
          <a:lstStyle/>
          <a:p>
            <a:r>
              <a:rPr lang="zh-CN" altLang="en-US" sz="1600" dirty="0"/>
              <a:t> 测量电路</a:t>
            </a:r>
          </a:p>
        </p:txBody>
      </p:sp>
      <p:sp>
        <p:nvSpPr>
          <p:cNvPr id="5" name="矩形 4"/>
          <p:cNvSpPr/>
          <p:nvPr/>
        </p:nvSpPr>
        <p:spPr>
          <a:xfrm>
            <a:off x="370974" y="5704110"/>
            <a:ext cx="11738810" cy="923330"/>
          </a:xfrm>
          <a:prstGeom prst="rect">
            <a:avLst/>
          </a:prstGeom>
          <a:ln>
            <a:solidFill>
              <a:srgbClr val="FF0000"/>
            </a:solidFill>
          </a:ln>
        </p:spPr>
        <p:txBody>
          <a:bodyPr wrap="square">
            <a:spAutoFit/>
          </a:bodyPr>
          <a:lstStyle/>
          <a:p>
            <a:r>
              <a:rPr lang="zh-CN" altLang="zh-CN" dirty="0"/>
              <a:t>当带材左偏时，遮光面积减少，光敏电阻</a:t>
            </a:r>
            <a:r>
              <a:rPr lang="en-US" altLang="zh-CN" i="1" dirty="0"/>
              <a:t>R</a:t>
            </a:r>
            <a:r>
              <a:rPr lang="en-US" altLang="zh-CN" baseline="-25000" dirty="0"/>
              <a:t>1</a:t>
            </a:r>
            <a:r>
              <a:rPr lang="zh-CN" altLang="zh-CN" dirty="0"/>
              <a:t>阻值减少，</a:t>
            </a:r>
            <a:r>
              <a:rPr lang="zh-CN" altLang="zh-CN" b="1" dirty="0">
                <a:solidFill>
                  <a:srgbClr val="0000FF"/>
                </a:solidFill>
              </a:rPr>
              <a:t>电桥</a:t>
            </a:r>
            <a:r>
              <a:rPr lang="zh-CN" altLang="zh-CN" dirty="0"/>
              <a:t>失去平衡。差动放大器将这一不平衡电压加以放大，输出电压为负值，它反映了带材跑偏的方向及大小。反之，当带材右偏时，</a:t>
            </a:r>
            <a:r>
              <a:rPr lang="en-US" altLang="zh-CN" i="1" dirty="0"/>
              <a:t>u</a:t>
            </a:r>
            <a:r>
              <a:rPr lang="en-US" altLang="zh-CN" baseline="-25000" dirty="0"/>
              <a:t>0</a:t>
            </a:r>
            <a:r>
              <a:rPr lang="zh-CN" altLang="zh-CN" dirty="0"/>
              <a:t>为正值。输出信号</a:t>
            </a:r>
            <a:r>
              <a:rPr lang="en-US" altLang="zh-CN" i="1" dirty="0"/>
              <a:t>u</a:t>
            </a:r>
            <a:r>
              <a:rPr lang="en-US" altLang="zh-CN" baseline="-25000" dirty="0"/>
              <a:t>0</a:t>
            </a:r>
            <a:r>
              <a:rPr lang="zh-CN" altLang="zh-CN" dirty="0"/>
              <a:t>一方面由显示器显示出来，另一方面被送到执行机构，为纠偏控制系统提供纠偏信号。</a:t>
            </a:r>
            <a:endParaRPr lang="zh-CN" altLang="en-US" dirty="0"/>
          </a:p>
        </p:txBody>
      </p:sp>
    </p:spTree>
    <p:custDataLst>
      <p:tags r:id="rId1"/>
    </p:custData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05"/>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sp>
        <p:nvSpPr>
          <p:cNvPr id="3" name="文本框 2"/>
          <p:cNvSpPr txBox="1"/>
          <p:nvPr/>
        </p:nvSpPr>
        <p:spPr>
          <a:xfrm>
            <a:off x="1031945" y="325755"/>
            <a:ext cx="10625455" cy="2492990"/>
          </a:xfrm>
          <a:prstGeom prst="rect">
            <a:avLst/>
          </a:prstGeom>
          <a:noFill/>
        </p:spPr>
        <p:txBody>
          <a:bodyPr wrap="square" rtlCol="0">
            <a:spAutoFit/>
          </a:bodyPr>
          <a:lstStyle/>
          <a:p>
            <a:pPr indent="0" fontAlgn="auto">
              <a:lnSpc>
                <a:spcPct val="150000"/>
              </a:lnSpc>
              <a:buClrTx/>
              <a:buSzTx/>
              <a:buFontTx/>
            </a:pPr>
            <a:r>
              <a:rPr lang="en-US" altLang="zh-CN" sz="2400" b="1" dirty="0">
                <a:solidFill>
                  <a:srgbClr val="0000FF"/>
                </a:solidFill>
                <a:latin typeface="黑体" panose="02010609060101010101" charset="-122"/>
                <a:ea typeface="黑体" panose="02010609060101010101" charset="-122"/>
                <a:sym typeface="+mn-ea"/>
              </a:rPr>
              <a:t>6</a:t>
            </a:r>
            <a:r>
              <a:rPr lang="zh-CN" altLang="en-US" sz="2400" b="1" dirty="0">
                <a:solidFill>
                  <a:srgbClr val="0000FF"/>
                </a:solidFill>
                <a:latin typeface="黑体" panose="02010609060101010101" charset="-122"/>
                <a:ea typeface="黑体" panose="02010609060101010101" charset="-122"/>
                <a:sym typeface="+mn-ea"/>
              </a:rPr>
              <a:t>）包装充填物高度检测</a:t>
            </a:r>
          </a:p>
          <a:p>
            <a:pPr indent="457200" algn="l" fontAlgn="auto">
              <a:lnSpc>
                <a:spcPct val="150000"/>
              </a:lnSpc>
              <a:buClrTx/>
              <a:buSzTx/>
              <a:buFontTx/>
            </a:pPr>
            <a:r>
              <a:rPr lang="zh-CN" altLang="en-US" sz="2000" dirty="0">
                <a:latin typeface="黑体" panose="02010609060101010101" charset="-122"/>
                <a:ea typeface="黑体" panose="02010609060101010101" charset="-122"/>
              </a:rPr>
              <a:t>用容积法计量包装的成品，除了对重量有一定误差范围要求外，一般还对充填高度有一定的要求，以保证商品的外观质量，不符合充填高度的成品将不许出厂。图所示为借助光电检测技术控制充填高度的原理。当充填高度h偏差太大时，光电接头没有电信号，即由执行机构将包装物品推出进行处理。</a:t>
            </a:r>
          </a:p>
        </p:txBody>
      </p:sp>
      <p:pic>
        <p:nvPicPr>
          <p:cNvPr id="1166" name="图片 1166"/>
          <p:cNvPicPr>
            <a:picLocks noChangeAspect="1" noChangeArrowheads="1"/>
          </p:cNvPicPr>
          <p:nvPr/>
        </p:nvPicPr>
        <p:blipFill>
          <a:blip r:embed="rId3" cstate="print"/>
          <a:srcRect/>
          <a:stretch>
            <a:fillRect/>
          </a:stretch>
        </p:blipFill>
        <p:spPr>
          <a:xfrm>
            <a:off x="3171895" y="3460115"/>
            <a:ext cx="5845175" cy="2112645"/>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7638840" y="3710160"/>
              <a:ext cx="167040" cy="243000"/>
            </p14:xfrm>
          </p:contentPart>
        </mc:Choice>
        <mc:Fallback xmlns="">
          <p:pic>
            <p:nvPicPr>
              <p:cNvPr id="2" name="墨迹 1"/>
              <p:cNvPicPr/>
              <p:nvPr/>
            </p:nvPicPr>
            <p:blipFill>
              <a:blip r:embed="rId5"/>
              <a:stretch>
                <a:fillRect/>
              </a:stretch>
            </p:blipFill>
            <p:spPr>
              <a:xfrm>
                <a:off x="7629480" y="3700800"/>
                <a:ext cx="185760" cy="261720"/>
              </a:xfrm>
              <a:prstGeom prst="rect">
                <a:avLst/>
              </a:prstGeom>
            </p:spPr>
          </p:pic>
        </mc:Fallback>
      </mc:AlternateContent>
    </p:spTree>
    <p:custDataLst>
      <p:tags r:id="rId1"/>
    </p:custData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2216" y="210508"/>
            <a:ext cx="9258618" cy="1273875"/>
          </a:xfrm>
          <a:prstGeom prst="rect">
            <a:avLst/>
          </a:prstGeom>
          <a:noFill/>
        </p:spPr>
        <p:txBody>
          <a:bodyPr wrap="square" rtlCol="0">
            <a:spAutoFit/>
          </a:bodyPr>
          <a:lstStyle/>
          <a:p>
            <a:pPr indent="0" fontAlgn="auto">
              <a:lnSpc>
                <a:spcPct val="150000"/>
              </a:lnSpc>
              <a:buClrTx/>
              <a:buSzTx/>
              <a:buFontTx/>
            </a:pPr>
            <a:r>
              <a:rPr lang="en-US" altLang="zh-CN" sz="2400" b="1" spc="200" dirty="0">
                <a:solidFill>
                  <a:srgbClr val="0000FF"/>
                </a:solidFill>
                <a:uFillTx/>
                <a:latin typeface="Arial" panose="020B0604020202020204" pitchFamily="34" charset="0"/>
                <a:ea typeface="微软雅黑" panose="020B0503020204020204" charset="-122"/>
                <a:cs typeface="+mj-cs"/>
              </a:rPr>
              <a:t>                                 </a:t>
            </a:r>
            <a:r>
              <a:rPr lang="en-US" altLang="zh-CN" sz="3600" b="1" spc="200" dirty="0" err="1">
                <a:solidFill>
                  <a:srgbClr val="0000FF"/>
                </a:solidFill>
                <a:uFillTx/>
                <a:latin typeface="Arial" panose="020B0604020202020204" pitchFamily="34" charset="0"/>
                <a:ea typeface="微软雅黑" panose="020B0503020204020204" charset="-122"/>
                <a:cs typeface="+mj-cs"/>
              </a:rPr>
              <a:t>光纤传感器</a:t>
            </a:r>
            <a:endParaRPr lang="en-US" altLang="zh-CN" sz="3600" b="1" spc="200" dirty="0">
              <a:solidFill>
                <a:srgbClr val="0000FF"/>
              </a:solidFill>
              <a:uFillTx/>
              <a:latin typeface="Arial" panose="020B0604020202020204" pitchFamily="34" charset="0"/>
              <a:ea typeface="微软雅黑" panose="020B0503020204020204" charset="-122"/>
              <a:cs typeface="+mj-cs"/>
            </a:endParaRPr>
          </a:p>
          <a:p>
            <a:pPr indent="0" fontAlgn="auto">
              <a:lnSpc>
                <a:spcPct val="150000"/>
              </a:lnSpc>
              <a:buClrTx/>
              <a:buSzTx/>
              <a:buFontTx/>
            </a:pPr>
            <a:r>
              <a:rPr lang="zh-CN" altLang="en-US" dirty="0">
                <a:solidFill>
                  <a:schemeClr val="tx1"/>
                </a:solidFill>
                <a:latin typeface="黑体" panose="02010609060101010101" charset="-122"/>
                <a:ea typeface="黑体" panose="02010609060101010101" charset="-122"/>
              </a:rPr>
              <a:t> </a:t>
            </a:r>
          </a:p>
        </p:txBody>
      </p:sp>
      <p:sp>
        <p:nvSpPr>
          <p:cNvPr id="9" name="Rectangle 4"/>
          <p:cNvSpPr>
            <a:spLocks noChangeArrowheads="1"/>
          </p:cNvSpPr>
          <p:nvPr/>
        </p:nvSpPr>
        <p:spPr bwMode="auto">
          <a:xfrm>
            <a:off x="1602215" y="1756196"/>
            <a:ext cx="3733800" cy="533400"/>
          </a:xfrm>
          <a:prstGeom prst="rect">
            <a:avLst/>
          </a:prstGeom>
          <a:noFill/>
          <a:ln>
            <a:noFill/>
          </a:ln>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eaLnBrk="0" hangingPunct="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Tx/>
              <a:buSzTx/>
              <a:buFontTx/>
              <a:buNone/>
            </a:pPr>
            <a:r>
              <a:rPr lang="en-US" altLang="zh-CN" sz="2800" dirty="0">
                <a:solidFill>
                  <a:srgbClr val="0000FF"/>
                </a:solidFill>
                <a:latin typeface="楷体_GB2312" pitchFamily="49" charset="-122"/>
                <a:ea typeface="楷体_GB2312" pitchFamily="49" charset="-122"/>
              </a:rPr>
              <a:t> </a:t>
            </a:r>
            <a:r>
              <a:rPr lang="en-US" altLang="zh-CN" b="1" dirty="0">
                <a:solidFill>
                  <a:srgbClr val="0000FF"/>
                </a:solidFill>
                <a:latin typeface="楷体_GB2312" pitchFamily="49" charset="-122"/>
                <a:ea typeface="楷体_GB2312" pitchFamily="49" charset="-122"/>
              </a:rPr>
              <a:t>1.</a:t>
            </a:r>
            <a:r>
              <a:rPr lang="zh-CN" altLang="en-US" b="1" dirty="0">
                <a:solidFill>
                  <a:srgbClr val="0000FF"/>
                </a:solidFill>
                <a:latin typeface="楷体_GB2312" pitchFamily="49" charset="-122"/>
                <a:ea typeface="楷体_GB2312" pitchFamily="49" charset="-122"/>
              </a:rPr>
              <a:t>光纤的结构</a:t>
            </a:r>
            <a:endParaRPr lang="zh-CN" altLang="en-US" b="1" i="1" dirty="0">
              <a:solidFill>
                <a:srgbClr val="000000"/>
              </a:solidFill>
              <a:ea typeface="楷体_GB2312" pitchFamily="49" charset="-122"/>
            </a:endParaRPr>
          </a:p>
        </p:txBody>
      </p:sp>
      <p:sp>
        <p:nvSpPr>
          <p:cNvPr id="10" name="Rectangle 5"/>
          <p:cNvSpPr>
            <a:spLocks noChangeArrowheads="1"/>
          </p:cNvSpPr>
          <p:nvPr/>
        </p:nvSpPr>
        <p:spPr bwMode="auto">
          <a:xfrm>
            <a:off x="2881740" y="4781971"/>
            <a:ext cx="1143000" cy="64135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3600" b="1">
                <a:solidFill>
                  <a:srgbClr val="000000"/>
                </a:solidFill>
                <a:ea typeface="黑体" panose="02010609060101010101" charset="-122"/>
              </a:rPr>
              <a:t>纤芯</a:t>
            </a:r>
          </a:p>
        </p:txBody>
      </p:sp>
      <p:pic>
        <p:nvPicPr>
          <p:cNvPr id="11"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2665" y="1884783"/>
            <a:ext cx="3429000" cy="2619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9"/>
          <p:cNvSpPr>
            <a:spLocks noChangeArrowheads="1"/>
          </p:cNvSpPr>
          <p:nvPr/>
        </p:nvSpPr>
        <p:spPr bwMode="auto">
          <a:xfrm>
            <a:off x="6472665" y="3256383"/>
            <a:ext cx="590550" cy="641350"/>
          </a:xfrm>
          <a:prstGeom prst="rect">
            <a:avLst/>
          </a:prstGeom>
          <a:solidFill>
            <a:srgbClr val="6023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en-US" altLang="zh-CN" sz="3600" b="1" i="1">
                <a:solidFill>
                  <a:schemeClr val="bg1"/>
                </a:solidFill>
                <a:ea typeface="黑体" panose="02010609060101010101" charset="-122"/>
              </a:rPr>
              <a:t>n</a:t>
            </a:r>
            <a:r>
              <a:rPr lang="en-US" altLang="zh-CN" sz="3600" b="1" baseline="-25000">
                <a:solidFill>
                  <a:schemeClr val="bg1"/>
                </a:solidFill>
                <a:ea typeface="黑体" panose="02010609060101010101" charset="-122"/>
              </a:rPr>
              <a:t>1</a:t>
            </a:r>
          </a:p>
        </p:txBody>
      </p:sp>
      <p:sp>
        <p:nvSpPr>
          <p:cNvPr id="13" name="Rectangle 10"/>
          <p:cNvSpPr>
            <a:spLocks noChangeArrowheads="1"/>
          </p:cNvSpPr>
          <p:nvPr/>
        </p:nvSpPr>
        <p:spPr bwMode="auto">
          <a:xfrm>
            <a:off x="7310865" y="2113383"/>
            <a:ext cx="590550" cy="641350"/>
          </a:xfrm>
          <a:prstGeom prst="rect">
            <a:avLst/>
          </a:prstGeom>
          <a:solidFill>
            <a:srgbClr val="6023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en-US" altLang="zh-CN" sz="3600" b="1" i="1">
                <a:solidFill>
                  <a:schemeClr val="bg1"/>
                </a:solidFill>
                <a:ea typeface="黑体" panose="02010609060101010101" charset="-122"/>
              </a:rPr>
              <a:t>n</a:t>
            </a:r>
            <a:r>
              <a:rPr lang="en-US" altLang="zh-CN" sz="3600" b="1" baseline="-25000">
                <a:solidFill>
                  <a:schemeClr val="bg1"/>
                </a:solidFill>
                <a:ea typeface="黑体" panose="02010609060101010101" charset="-122"/>
              </a:rPr>
              <a:t>2</a:t>
            </a:r>
          </a:p>
        </p:txBody>
      </p:sp>
      <p:sp>
        <p:nvSpPr>
          <p:cNvPr id="14" name="Rectangle 11"/>
          <p:cNvSpPr>
            <a:spLocks noChangeArrowheads="1"/>
          </p:cNvSpPr>
          <p:nvPr/>
        </p:nvSpPr>
        <p:spPr bwMode="auto">
          <a:xfrm>
            <a:off x="8987265" y="3103983"/>
            <a:ext cx="590550" cy="641350"/>
          </a:xfrm>
          <a:prstGeom prst="rect">
            <a:avLst/>
          </a:prstGeom>
          <a:solidFill>
            <a:srgbClr val="6023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en-US" altLang="zh-CN" sz="3600" b="1" i="1">
                <a:solidFill>
                  <a:schemeClr val="bg1"/>
                </a:solidFill>
                <a:ea typeface="黑体" panose="02010609060101010101" charset="-122"/>
              </a:rPr>
              <a:t>n</a:t>
            </a:r>
            <a:r>
              <a:rPr lang="en-US" altLang="zh-CN" sz="3600" b="1" baseline="-25000">
                <a:solidFill>
                  <a:schemeClr val="bg1"/>
                </a:solidFill>
                <a:ea typeface="黑体" panose="02010609060101010101" charset="-122"/>
              </a:rPr>
              <a:t>3</a:t>
            </a:r>
          </a:p>
        </p:txBody>
      </p:sp>
      <p:sp>
        <p:nvSpPr>
          <p:cNvPr id="15" name="Rectangle 12"/>
          <p:cNvSpPr>
            <a:spLocks noChangeArrowheads="1"/>
          </p:cNvSpPr>
          <p:nvPr/>
        </p:nvSpPr>
        <p:spPr bwMode="auto">
          <a:xfrm>
            <a:off x="6853665" y="4323183"/>
            <a:ext cx="1524000" cy="641350"/>
          </a:xfrm>
          <a:prstGeom prst="rect">
            <a:avLst/>
          </a:prstGeom>
          <a:solidFill>
            <a:srgbClr val="6023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en-US" altLang="zh-CN" sz="3600" b="1" i="1">
                <a:solidFill>
                  <a:schemeClr val="bg1"/>
                </a:solidFill>
                <a:ea typeface="黑体" panose="02010609060101010101" charset="-122"/>
              </a:rPr>
              <a:t>n</a:t>
            </a:r>
            <a:r>
              <a:rPr lang="en-US" altLang="zh-CN" sz="3600" b="1" baseline="-25000">
                <a:solidFill>
                  <a:schemeClr val="bg1"/>
                </a:solidFill>
                <a:ea typeface="黑体" panose="02010609060101010101" charset="-122"/>
              </a:rPr>
              <a:t>1</a:t>
            </a:r>
            <a:r>
              <a:rPr lang="en-US" altLang="zh-CN" sz="3600" b="1">
                <a:solidFill>
                  <a:schemeClr val="bg1"/>
                </a:solidFill>
                <a:ea typeface="黑体" panose="02010609060101010101" charset="-122"/>
              </a:rPr>
              <a:t>&gt;</a:t>
            </a:r>
            <a:r>
              <a:rPr lang="en-US" altLang="zh-CN" sz="3600" b="1" i="1">
                <a:solidFill>
                  <a:schemeClr val="bg1"/>
                </a:solidFill>
                <a:ea typeface="黑体" panose="02010609060101010101" charset="-122"/>
              </a:rPr>
              <a:t>n</a:t>
            </a:r>
            <a:r>
              <a:rPr lang="en-US" altLang="zh-CN" sz="3600" b="1" baseline="-25000">
                <a:solidFill>
                  <a:schemeClr val="bg1"/>
                </a:solidFill>
                <a:ea typeface="黑体" panose="02010609060101010101" charset="-122"/>
              </a:rPr>
              <a:t>2</a:t>
            </a:r>
            <a:endParaRPr lang="en-US" altLang="zh-CN" sz="3600" b="1">
              <a:solidFill>
                <a:schemeClr val="bg1"/>
              </a:solidFill>
              <a:ea typeface="黑体" panose="02010609060101010101" charset="-122"/>
            </a:endParaRPr>
          </a:p>
        </p:txBody>
      </p:sp>
      <p:sp>
        <p:nvSpPr>
          <p:cNvPr id="16" name="Rectangle 13"/>
          <p:cNvSpPr>
            <a:spLocks noChangeArrowheads="1"/>
          </p:cNvSpPr>
          <p:nvPr/>
        </p:nvSpPr>
        <p:spPr bwMode="auto">
          <a:xfrm>
            <a:off x="3643740" y="5391571"/>
            <a:ext cx="1447800" cy="64135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en-US" altLang="zh-CN" sz="3600" b="1">
                <a:solidFill>
                  <a:srgbClr val="000000"/>
                </a:solidFill>
                <a:ea typeface="黑体" panose="02010609060101010101" charset="-122"/>
              </a:rPr>
              <a:t> </a:t>
            </a:r>
            <a:r>
              <a:rPr lang="zh-CN" altLang="en-US" sz="3600" b="1">
                <a:solidFill>
                  <a:srgbClr val="000000"/>
                </a:solidFill>
                <a:ea typeface="黑体" panose="02010609060101010101" charset="-122"/>
              </a:rPr>
              <a:t>包层             </a:t>
            </a:r>
          </a:p>
        </p:txBody>
      </p:sp>
      <p:sp>
        <p:nvSpPr>
          <p:cNvPr id="17" name="Rectangle 14"/>
          <p:cNvSpPr>
            <a:spLocks noChangeArrowheads="1"/>
          </p:cNvSpPr>
          <p:nvPr/>
        </p:nvSpPr>
        <p:spPr bwMode="auto">
          <a:xfrm>
            <a:off x="4481940" y="6077371"/>
            <a:ext cx="1752600" cy="64135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3600" b="1">
                <a:solidFill>
                  <a:srgbClr val="000000"/>
                </a:solidFill>
                <a:ea typeface="黑体" panose="02010609060101010101" charset="-122"/>
              </a:rPr>
              <a:t>保护套</a:t>
            </a:r>
          </a:p>
        </p:txBody>
      </p:sp>
      <p:sp>
        <p:nvSpPr>
          <p:cNvPr id="18" name="Rectangle 18"/>
          <p:cNvSpPr>
            <a:spLocks noChangeArrowheads="1"/>
          </p:cNvSpPr>
          <p:nvPr/>
        </p:nvSpPr>
        <p:spPr bwMode="auto">
          <a:xfrm>
            <a:off x="1746678" y="2548358"/>
            <a:ext cx="417512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b="1" dirty="0">
                <a:solidFill>
                  <a:srgbClr val="000000"/>
                </a:solidFill>
              </a:rPr>
              <a:t>光纤是光导纤维的简称，形状一般为圆柱形，材料是高纯度的</a:t>
            </a:r>
            <a:r>
              <a:rPr lang="zh-CN" altLang="en-US" b="1" dirty="0">
                <a:solidFill>
                  <a:srgbClr val="0000FF"/>
                </a:solidFill>
              </a:rPr>
              <a:t>石英玻璃</a:t>
            </a:r>
            <a:r>
              <a:rPr lang="zh-CN" altLang="en-US" b="1" dirty="0">
                <a:solidFill>
                  <a:srgbClr val="000000"/>
                </a:solidFill>
              </a:rPr>
              <a:t>为主，掺少量杂质锗、硼、磷等。光纤的结构如图所示。</a:t>
            </a:r>
          </a:p>
        </p:txBody>
      </p:sp>
    </p:spTree>
    <p:custDataLst>
      <p:tags r:id="rId1"/>
    </p:custData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39595" y="908010"/>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grpSp>
        <p:nvGrpSpPr>
          <p:cNvPr id="9" name="Group 4"/>
          <p:cNvGrpSpPr/>
          <p:nvPr/>
        </p:nvGrpSpPr>
        <p:grpSpPr bwMode="auto">
          <a:xfrm>
            <a:off x="2846272" y="1549360"/>
            <a:ext cx="6286500" cy="4572000"/>
            <a:chOff x="864" y="1104"/>
            <a:chExt cx="3960" cy="2880"/>
          </a:xfrm>
        </p:grpSpPr>
        <p:pic>
          <p:nvPicPr>
            <p:cNvPr id="10" name="Picture 5" descr="奥特曼"/>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4" y="1104"/>
              <a:ext cx="3960" cy="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912" y="3552"/>
              <a:ext cx="1152"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grpSp>
      <p:sp>
        <p:nvSpPr>
          <p:cNvPr id="12" name="Rectangle 7"/>
          <p:cNvSpPr>
            <a:spLocks noChangeArrowheads="1"/>
          </p:cNvSpPr>
          <p:nvPr/>
        </p:nvSpPr>
        <p:spPr bwMode="auto">
          <a:xfrm>
            <a:off x="1442968" y="401280"/>
            <a:ext cx="5257800" cy="533400"/>
          </a:xfrm>
          <a:prstGeom prst="rect">
            <a:avLst/>
          </a:prstGeom>
          <a:noFill/>
          <a:ln>
            <a:noFill/>
          </a:ln>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eaLnBrk="0" hangingPunct="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Tx/>
              <a:buSzTx/>
              <a:buFontTx/>
              <a:buNone/>
            </a:pPr>
            <a:r>
              <a:rPr lang="en-US" altLang="zh-CN" sz="2800" dirty="0">
                <a:solidFill>
                  <a:srgbClr val="0000FF"/>
                </a:solidFill>
                <a:latin typeface="楷体_GB2312" pitchFamily="49" charset="-122"/>
                <a:ea typeface="楷体_GB2312" pitchFamily="49" charset="-122"/>
              </a:rPr>
              <a:t> </a:t>
            </a:r>
            <a:r>
              <a:rPr lang="en-US" altLang="zh-CN" sz="4000" b="1" dirty="0">
                <a:solidFill>
                  <a:srgbClr val="0000FF"/>
                </a:solidFill>
                <a:latin typeface="楷体_GB2312" pitchFamily="49" charset="-122"/>
                <a:ea typeface="楷体_GB2312" pitchFamily="49" charset="-122"/>
              </a:rPr>
              <a:t>2.</a:t>
            </a:r>
            <a:r>
              <a:rPr lang="zh-CN" altLang="en-US" sz="4000" b="1" dirty="0">
                <a:solidFill>
                  <a:srgbClr val="0000FF"/>
                </a:solidFill>
                <a:latin typeface="楷体_GB2312" pitchFamily="49" charset="-122"/>
                <a:ea typeface="楷体_GB2312" pitchFamily="49" charset="-122"/>
              </a:rPr>
              <a:t>光在光纤中的传输</a:t>
            </a:r>
            <a:endParaRPr lang="zh-CN" altLang="en-US" sz="4000" b="1" i="1" dirty="0">
              <a:solidFill>
                <a:srgbClr val="000000"/>
              </a:solidFill>
              <a:ea typeface="楷体_GB2312" pitchFamily="49" charset="-122"/>
            </a:endParaRPr>
          </a:p>
        </p:txBody>
      </p:sp>
      <p:sp>
        <p:nvSpPr>
          <p:cNvPr id="13" name="Rectangle 8"/>
          <p:cNvSpPr>
            <a:spLocks noChangeArrowheads="1"/>
          </p:cNvSpPr>
          <p:nvPr/>
        </p:nvSpPr>
        <p:spPr bwMode="auto">
          <a:xfrm>
            <a:off x="7059543" y="472718"/>
            <a:ext cx="2514600" cy="64135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3600" b="1">
                <a:solidFill>
                  <a:schemeClr val="bg1"/>
                </a:solidFill>
                <a:ea typeface="黑体" panose="02010609060101010101" charset="-122"/>
              </a:rPr>
              <a:t>全内反射</a:t>
            </a:r>
          </a:p>
        </p:txBody>
      </p:sp>
    </p:spTree>
    <p:custDataLst>
      <p:tags r:id="rId1"/>
    </p:custData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05"/>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pic>
        <p:nvPicPr>
          <p:cNvPr id="8" name="Picture 4" descr="搜狗浏览器截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1661" y="1012421"/>
            <a:ext cx="6140045" cy="4573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09157" y="1147238"/>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sp>
        <p:nvSpPr>
          <p:cNvPr id="5" name="页脚占位符 4"/>
          <p:cNvSpPr>
            <a:spLocks noGrp="1"/>
          </p:cNvSpPr>
          <p:nvPr>
            <p:ph type="ftr" sz="quarter" idx="11"/>
          </p:nvPr>
        </p:nvSpPr>
        <p:spPr>
          <a:xfrm>
            <a:off x="5155165" y="6400800"/>
            <a:ext cx="2895600" cy="457200"/>
          </a:xfrm>
        </p:spPr>
        <p:txBody>
          <a:bodyPr/>
          <a:lstStyle/>
          <a:p>
            <a:pPr>
              <a:defRPr/>
            </a:pPr>
            <a:r>
              <a:rPr lang="en-US" altLang="zh-CN"/>
              <a:t>14cgq07_1</a:t>
            </a:r>
          </a:p>
        </p:txBody>
      </p:sp>
      <p:sp>
        <p:nvSpPr>
          <p:cNvPr id="7" name="Rectangle 2"/>
          <p:cNvSpPr>
            <a:spLocks noGrp="1" noChangeArrowheads="1"/>
          </p:cNvSpPr>
          <p:nvPr>
            <p:ph type="title"/>
          </p:nvPr>
        </p:nvSpPr>
        <p:spPr>
          <a:xfrm>
            <a:off x="2030965" y="139700"/>
            <a:ext cx="5181600" cy="533400"/>
          </a:xfrm>
        </p:spPr>
        <p:txBody>
          <a:bodyPr/>
          <a:lstStyle/>
          <a:p>
            <a:pPr eaLnBrk="1" hangingPunct="1"/>
            <a:r>
              <a:rPr lang="zh-CN" altLang="en-US" sz="3200" b="1">
                <a:ea typeface="黑体" panose="02010609060101010101" charset="-122"/>
              </a:rPr>
              <a:t>光的反射、折射</a:t>
            </a:r>
          </a:p>
        </p:txBody>
      </p:sp>
      <p:sp>
        <p:nvSpPr>
          <p:cNvPr id="9" name="Rectangle 3"/>
          <p:cNvSpPr txBox="1">
            <a:spLocks noChangeArrowheads="1"/>
          </p:cNvSpPr>
          <p:nvPr/>
        </p:nvSpPr>
        <p:spPr>
          <a:xfrm>
            <a:off x="1726165" y="679450"/>
            <a:ext cx="6019800" cy="1447800"/>
          </a:xfrm>
          <a:prstGeom prst="rect">
            <a:avLst/>
          </a:prstGeom>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ct val="0"/>
              </a:spcBef>
              <a:buFont typeface="Wingdings" panose="05000000000000000000" pitchFamily="2" charset="2"/>
              <a:buNone/>
            </a:pPr>
            <a:r>
              <a:rPr lang="en-US" altLang="zh-CN" sz="2800" b="1"/>
              <a:t>           </a:t>
            </a:r>
            <a:r>
              <a:rPr lang="zh-CN" altLang="en-US" sz="2800" b="1">
                <a:solidFill>
                  <a:srgbClr val="000000"/>
                </a:solidFill>
              </a:rPr>
              <a:t>当一束光线以一定的入射角</a:t>
            </a:r>
            <a:r>
              <a:rPr lang="en-US" altLang="zh-CN" sz="2800" b="1" i="1">
                <a:solidFill>
                  <a:srgbClr val="000000"/>
                </a:solidFill>
                <a:latin typeface="宋体" panose="02010600030101010101" pitchFamily="2" charset="-122"/>
                <a:cs typeface="Times New Roman" panose="02020603050405020304" pitchFamily="18" charset="0"/>
              </a:rPr>
              <a:t>θ</a:t>
            </a:r>
            <a:r>
              <a:rPr lang="en-US" altLang="zh-CN" sz="2800" b="1" baseline="-30000">
                <a:solidFill>
                  <a:srgbClr val="000000"/>
                </a:solidFill>
                <a:latin typeface="宋体" panose="02010600030101010101" pitchFamily="2" charset="-122"/>
              </a:rPr>
              <a:t>1</a:t>
            </a:r>
            <a:r>
              <a:rPr lang="zh-CN" altLang="en-US" sz="2800" b="1">
                <a:solidFill>
                  <a:srgbClr val="000000"/>
                </a:solidFill>
              </a:rPr>
              <a:t>从介质</a:t>
            </a:r>
            <a:r>
              <a:rPr lang="en-US" altLang="zh-CN" sz="2800" b="1">
                <a:solidFill>
                  <a:srgbClr val="000000"/>
                </a:solidFill>
                <a:latin typeface="宋体" panose="02010600030101010101" pitchFamily="2" charset="-122"/>
              </a:rPr>
              <a:t>1</a:t>
            </a:r>
            <a:r>
              <a:rPr lang="zh-CN" altLang="en-US" sz="2800" b="1">
                <a:solidFill>
                  <a:srgbClr val="000000"/>
                </a:solidFill>
              </a:rPr>
              <a:t>射到介质</a:t>
            </a:r>
            <a:r>
              <a:rPr lang="en-US" altLang="zh-CN" sz="2800" b="1">
                <a:solidFill>
                  <a:srgbClr val="000000"/>
                </a:solidFill>
                <a:latin typeface="宋体" panose="02010600030101010101" pitchFamily="2" charset="-122"/>
              </a:rPr>
              <a:t>2</a:t>
            </a:r>
            <a:r>
              <a:rPr lang="zh-CN" altLang="en-US" sz="2800" b="1">
                <a:solidFill>
                  <a:srgbClr val="000000"/>
                </a:solidFill>
              </a:rPr>
              <a:t>的分界面上时，一部分能量反射回原介质；另一部分能量则透过分界面，在另一介质内继续传播。</a:t>
            </a:r>
            <a:r>
              <a:rPr lang="zh-CN" altLang="en-US" b="1">
                <a:latin typeface="宋体" panose="02010600030101010101" pitchFamily="2" charset="-122"/>
              </a:rPr>
              <a:t> </a:t>
            </a:r>
          </a:p>
        </p:txBody>
      </p:sp>
      <p:pic>
        <p:nvPicPr>
          <p:cNvPr id="10" name="Picture 4" descr="光的反射与折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2165" y="901700"/>
            <a:ext cx="28003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光的折射和反射"/>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553" y="2857500"/>
            <a:ext cx="58293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93131" y="1486509"/>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graphicFrame>
        <p:nvGraphicFramePr>
          <p:cNvPr id="8" name="Object 2"/>
          <p:cNvGraphicFramePr>
            <a:graphicFrameLocks noChangeAspect="1"/>
          </p:cNvGraphicFramePr>
          <p:nvPr/>
        </p:nvGraphicFramePr>
        <p:xfrm>
          <a:off x="5607697" y="492099"/>
          <a:ext cx="4343400" cy="2863850"/>
        </p:xfrm>
        <a:graphic>
          <a:graphicData uri="http://schemas.openxmlformats.org/presentationml/2006/ole">
            <mc:AlternateContent xmlns:mc="http://schemas.openxmlformats.org/markup-compatibility/2006">
              <mc:Choice xmlns:v="urn:schemas-microsoft-com:vml" Requires="v">
                <p:oleObj name="Microsoft Drawing" r:id="rId3" imgW="1492250" imgH="982345" progId="MSDraw">
                  <p:embed/>
                </p:oleObj>
              </mc:Choice>
              <mc:Fallback>
                <p:oleObj name="Microsoft Drawing" r:id="rId3" imgW="1492250" imgH="982345" progId="MSDraw">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697" y="492099"/>
                        <a:ext cx="4343400" cy="2863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3"/>
          <p:cNvSpPr>
            <a:spLocks noChangeArrowheads="1"/>
          </p:cNvSpPr>
          <p:nvPr/>
        </p:nvSpPr>
        <p:spPr bwMode="auto">
          <a:xfrm>
            <a:off x="2102497" y="3151161"/>
            <a:ext cx="3429000" cy="641350"/>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en-US" altLang="zh-CN" sz="3600" b="1">
                <a:solidFill>
                  <a:srgbClr val="A50021"/>
                </a:solidFill>
                <a:latin typeface="仿宋_GB2312" pitchFamily="49" charset="-122"/>
                <a:ea typeface="仿宋_GB2312" pitchFamily="49" charset="-122"/>
              </a:rPr>
              <a:t>(2)</a:t>
            </a:r>
            <a:r>
              <a:rPr lang="zh-CN" altLang="en-US" sz="3600" b="1">
                <a:solidFill>
                  <a:srgbClr val="A50021"/>
                </a:solidFill>
                <a:latin typeface="仿宋_GB2312" pitchFamily="49" charset="-122"/>
                <a:ea typeface="仿宋_GB2312" pitchFamily="49" charset="-122"/>
              </a:rPr>
              <a:t>全反射条件</a:t>
            </a:r>
          </a:p>
        </p:txBody>
      </p:sp>
      <p:graphicFrame>
        <p:nvGraphicFramePr>
          <p:cNvPr id="10" name="Object 4"/>
          <p:cNvGraphicFramePr>
            <a:graphicFrameLocks noChangeAspect="1"/>
          </p:cNvGraphicFramePr>
          <p:nvPr/>
        </p:nvGraphicFramePr>
        <p:xfrm>
          <a:off x="2102497" y="4522761"/>
          <a:ext cx="4076700" cy="533400"/>
        </p:xfrm>
        <a:graphic>
          <a:graphicData uri="http://schemas.openxmlformats.org/presentationml/2006/ole">
            <mc:AlternateContent xmlns:mc="http://schemas.openxmlformats.org/markup-compatibility/2006">
              <mc:Choice xmlns:v="urn:schemas-microsoft-com:vml" Requires="v">
                <p:oleObj name="Equation" r:id="rId5" imgW="4076700" imgH="533400" progId="Equation.3">
                  <p:embed/>
                </p:oleObj>
              </mc:Choice>
              <mc:Fallback>
                <p:oleObj name="Equation" r:id="rId5" imgW="4076700" imgH="5334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2497" y="4522761"/>
                        <a:ext cx="4076700" cy="5334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5"/>
          <p:cNvSpPr>
            <a:spLocks noChangeArrowheads="1"/>
          </p:cNvSpPr>
          <p:nvPr/>
        </p:nvSpPr>
        <p:spPr bwMode="auto">
          <a:xfrm>
            <a:off x="2026297" y="788961"/>
            <a:ext cx="3048000" cy="641350"/>
          </a:xfrm>
          <a:prstGeom prst="rect">
            <a:avLst/>
          </a:prstGeom>
          <a:noFill/>
          <a:ln>
            <a:noFill/>
          </a:ln>
          <a:effectLst/>
          <a:extLst>
            <a:ext uri="{909E8E84-426E-40DD-AFC4-6F175D3DCCD1}">
              <a14:hiddenFill xmlns:a14="http://schemas.microsoft.com/office/drawing/2010/main">
                <a:solidFill>
                  <a:srgbClr val="3399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en-US" altLang="zh-CN" sz="3600" b="1">
                <a:solidFill>
                  <a:srgbClr val="A50021"/>
                </a:solidFill>
                <a:latin typeface="仿宋_GB2312" pitchFamily="49" charset="-122"/>
                <a:ea typeface="仿宋_GB2312" pitchFamily="49" charset="-122"/>
              </a:rPr>
              <a:t>(1)</a:t>
            </a:r>
            <a:r>
              <a:rPr lang="zh-CN" altLang="en-US" sz="3600" b="1">
                <a:solidFill>
                  <a:srgbClr val="A50021"/>
                </a:solidFill>
                <a:latin typeface="仿宋_GB2312" pitchFamily="49" charset="-122"/>
                <a:ea typeface="仿宋_GB2312" pitchFamily="49" charset="-122"/>
              </a:rPr>
              <a:t>折射定律</a:t>
            </a:r>
          </a:p>
        </p:txBody>
      </p:sp>
      <p:graphicFrame>
        <p:nvGraphicFramePr>
          <p:cNvPr id="12" name="Object 6"/>
          <p:cNvGraphicFramePr>
            <a:graphicFrameLocks noChangeAspect="1"/>
          </p:cNvGraphicFramePr>
          <p:nvPr/>
        </p:nvGraphicFramePr>
        <p:xfrm>
          <a:off x="1797697" y="1398561"/>
          <a:ext cx="3162300" cy="533400"/>
        </p:xfrm>
        <a:graphic>
          <a:graphicData uri="http://schemas.openxmlformats.org/presentationml/2006/ole">
            <mc:AlternateContent xmlns:mc="http://schemas.openxmlformats.org/markup-compatibility/2006">
              <mc:Choice xmlns:v="urn:schemas-microsoft-com:vml" Requires="v">
                <p:oleObj name="Equation" r:id="rId7" imgW="3162300" imgH="533400" progId="Equation.3">
                  <p:embed/>
                </p:oleObj>
              </mc:Choice>
              <mc:Fallback>
                <p:oleObj name="Equation" r:id="rId7" imgW="3162300" imgH="5334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7697" y="1398561"/>
                        <a:ext cx="3162300" cy="5334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7"/>
          <p:cNvGraphicFramePr>
            <a:graphicFrameLocks noChangeAspect="1"/>
          </p:cNvGraphicFramePr>
          <p:nvPr/>
        </p:nvGraphicFramePr>
        <p:xfrm>
          <a:off x="1797697" y="2008161"/>
          <a:ext cx="3149600" cy="520700"/>
        </p:xfrm>
        <a:graphic>
          <a:graphicData uri="http://schemas.openxmlformats.org/presentationml/2006/ole">
            <mc:AlternateContent xmlns:mc="http://schemas.openxmlformats.org/markup-compatibility/2006">
              <mc:Choice xmlns:v="urn:schemas-microsoft-com:vml" Requires="v">
                <p:oleObj name="Equation" r:id="rId9" imgW="3149600" imgH="520700" progId="Equation.3">
                  <p:embed/>
                </p:oleObj>
              </mc:Choice>
              <mc:Fallback>
                <p:oleObj name="Equation" r:id="rId9" imgW="3149600" imgH="5207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7697" y="2008161"/>
                        <a:ext cx="3149600" cy="520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8"/>
          <p:cNvGraphicFramePr>
            <a:graphicFrameLocks noChangeAspect="1"/>
          </p:cNvGraphicFramePr>
          <p:nvPr/>
        </p:nvGraphicFramePr>
        <p:xfrm>
          <a:off x="1950097" y="2617761"/>
          <a:ext cx="3048000" cy="520700"/>
        </p:xfrm>
        <a:graphic>
          <a:graphicData uri="http://schemas.openxmlformats.org/presentationml/2006/ole">
            <mc:AlternateContent xmlns:mc="http://schemas.openxmlformats.org/markup-compatibility/2006">
              <mc:Choice xmlns:v="urn:schemas-microsoft-com:vml" Requires="v">
                <p:oleObj name="Equation" r:id="rId11" imgW="3048000" imgH="520700" progId="Equation.3">
                  <p:embed/>
                </p:oleObj>
              </mc:Choice>
              <mc:Fallback>
                <p:oleObj name="Equation" r:id="rId11" imgW="3048000" imgH="5207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0097" y="2617761"/>
                        <a:ext cx="3048000" cy="520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9"/>
          <p:cNvGraphicFramePr>
            <a:graphicFrameLocks noChangeAspect="1"/>
          </p:cNvGraphicFramePr>
          <p:nvPr/>
        </p:nvGraphicFramePr>
        <p:xfrm>
          <a:off x="3016897" y="3836961"/>
          <a:ext cx="1409700" cy="596900"/>
        </p:xfrm>
        <a:graphic>
          <a:graphicData uri="http://schemas.openxmlformats.org/presentationml/2006/ole">
            <mc:AlternateContent xmlns:mc="http://schemas.openxmlformats.org/markup-compatibility/2006">
              <mc:Choice xmlns:v="urn:schemas-microsoft-com:vml" Requires="v">
                <p:oleObj name="Equation" r:id="rId13" imgW="1409700" imgH="596900" progId="Equation.3">
                  <p:embed/>
                </p:oleObj>
              </mc:Choice>
              <mc:Fallback>
                <p:oleObj name="Equation" r:id="rId13" imgW="1409700" imgH="59690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16897" y="3836961"/>
                        <a:ext cx="1409700" cy="5969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Rectangle 10"/>
          <p:cNvSpPr>
            <a:spLocks noChangeArrowheads="1"/>
          </p:cNvSpPr>
          <p:nvPr/>
        </p:nvSpPr>
        <p:spPr bwMode="auto">
          <a:xfrm>
            <a:off x="6217297" y="4446561"/>
            <a:ext cx="1600200" cy="64135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3600" b="1">
                <a:solidFill>
                  <a:schemeClr val="bg1"/>
                </a:solidFill>
                <a:ea typeface="黑体" panose="02010609060101010101" charset="-122"/>
              </a:rPr>
              <a:t>临界角</a:t>
            </a:r>
          </a:p>
        </p:txBody>
      </p:sp>
      <p:sp>
        <p:nvSpPr>
          <p:cNvPr id="17" name="Rectangle 11"/>
          <p:cNvSpPr>
            <a:spLocks noChangeArrowheads="1"/>
          </p:cNvSpPr>
          <p:nvPr/>
        </p:nvSpPr>
        <p:spPr bwMode="auto">
          <a:xfrm>
            <a:off x="2102497" y="5056161"/>
            <a:ext cx="3429000" cy="641350"/>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en-US" altLang="zh-CN" sz="3600" b="1">
                <a:solidFill>
                  <a:srgbClr val="A50021"/>
                </a:solidFill>
                <a:latin typeface="仿宋_GB2312" pitchFamily="49" charset="-122"/>
                <a:ea typeface="仿宋_GB2312" pitchFamily="49" charset="-122"/>
              </a:rPr>
              <a:t>(3)</a:t>
            </a:r>
            <a:r>
              <a:rPr lang="zh-CN" altLang="en-US" sz="3600" b="1">
                <a:solidFill>
                  <a:srgbClr val="A50021"/>
                </a:solidFill>
                <a:latin typeface="仿宋_GB2312" pitchFamily="49" charset="-122"/>
                <a:ea typeface="仿宋_GB2312" pitchFamily="49" charset="-122"/>
              </a:rPr>
              <a:t>数值孔径</a:t>
            </a:r>
            <a:r>
              <a:rPr lang="en-US" altLang="zh-CN" sz="3600" b="1">
                <a:solidFill>
                  <a:srgbClr val="A50021"/>
                </a:solidFill>
                <a:ea typeface="仿宋_GB2312" pitchFamily="49" charset="-122"/>
              </a:rPr>
              <a:t>NA</a:t>
            </a:r>
            <a:endParaRPr lang="en-US" altLang="zh-CN" sz="3600" b="1">
              <a:solidFill>
                <a:srgbClr val="A50021"/>
              </a:solidFill>
              <a:latin typeface="仿宋_GB2312" pitchFamily="49" charset="-122"/>
              <a:ea typeface="仿宋_GB2312" pitchFamily="49" charset="-122"/>
            </a:endParaRPr>
          </a:p>
        </p:txBody>
      </p:sp>
      <p:sp>
        <p:nvSpPr>
          <p:cNvPr id="18" name="Rectangle 12"/>
          <p:cNvSpPr>
            <a:spLocks noChangeArrowheads="1"/>
          </p:cNvSpPr>
          <p:nvPr/>
        </p:nvSpPr>
        <p:spPr bwMode="auto">
          <a:xfrm>
            <a:off x="2635897" y="5741961"/>
            <a:ext cx="3657600" cy="64135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3600" b="1">
                <a:solidFill>
                  <a:schemeClr val="bg1"/>
                </a:solidFill>
                <a:ea typeface="黑体" panose="02010609060101010101" charset="-122"/>
              </a:rPr>
              <a:t>当</a:t>
            </a:r>
            <a:r>
              <a:rPr lang="zh-CN" altLang="en-US" sz="3600" b="1">
                <a:solidFill>
                  <a:schemeClr val="bg1"/>
                </a:solidFill>
                <a:ea typeface="黑体" panose="02010609060101010101" charset="-122"/>
                <a:sym typeface="Symbol" panose="05050102010706020507" pitchFamily="18" charset="2"/>
              </a:rPr>
              <a:t></a:t>
            </a:r>
            <a:r>
              <a:rPr lang="en-US" altLang="zh-CN" sz="3600" b="1">
                <a:solidFill>
                  <a:schemeClr val="bg1"/>
                </a:solidFill>
                <a:ea typeface="黑体" panose="02010609060101010101" charset="-122"/>
                <a:sym typeface="Symbol" panose="05050102010706020507" pitchFamily="18" charset="2"/>
              </a:rPr>
              <a:t>= </a:t>
            </a:r>
            <a:r>
              <a:rPr lang="en-US" altLang="zh-CN" sz="3600" b="1" baseline="-25000">
                <a:solidFill>
                  <a:schemeClr val="bg1"/>
                </a:solidFill>
                <a:ea typeface="黑体" panose="02010609060101010101" charset="-122"/>
                <a:sym typeface="Symbol" panose="05050102010706020507" pitchFamily="18" charset="2"/>
              </a:rPr>
              <a:t>c</a:t>
            </a:r>
            <a:r>
              <a:rPr lang="zh-CN" altLang="en-US" sz="3600" b="1">
                <a:solidFill>
                  <a:schemeClr val="bg1"/>
                </a:solidFill>
                <a:ea typeface="黑体" panose="02010609060101010101" charset="-122"/>
                <a:sym typeface="Symbol" panose="05050102010706020507" pitchFamily="18" charset="2"/>
              </a:rPr>
              <a:t>时，</a:t>
            </a:r>
            <a:r>
              <a:rPr lang="en-US" altLang="zh-CN" sz="3600" b="1">
                <a:solidFill>
                  <a:schemeClr val="bg1"/>
                </a:solidFill>
                <a:ea typeface="黑体" panose="02010609060101010101" charset="-122"/>
                <a:sym typeface="Symbol" panose="05050102010706020507" pitchFamily="18" charset="2"/>
              </a:rPr>
              <a:t>= </a:t>
            </a:r>
            <a:r>
              <a:rPr lang="en-US" altLang="zh-CN" sz="3600" b="1" baseline="-25000">
                <a:solidFill>
                  <a:schemeClr val="bg1"/>
                </a:solidFill>
                <a:ea typeface="黑体" panose="02010609060101010101" charset="-122"/>
                <a:sym typeface="Symbol" panose="05050102010706020507" pitchFamily="18" charset="2"/>
              </a:rPr>
              <a:t>c</a:t>
            </a:r>
          </a:p>
        </p:txBody>
      </p:sp>
      <p:graphicFrame>
        <p:nvGraphicFramePr>
          <p:cNvPr id="19" name="Object 13"/>
          <p:cNvGraphicFramePr>
            <a:graphicFrameLocks noChangeAspect="1"/>
          </p:cNvGraphicFramePr>
          <p:nvPr/>
        </p:nvGraphicFramePr>
        <p:xfrm>
          <a:off x="6884047" y="5811811"/>
          <a:ext cx="2273300" cy="533400"/>
        </p:xfrm>
        <a:graphic>
          <a:graphicData uri="http://schemas.openxmlformats.org/presentationml/2006/ole">
            <mc:AlternateContent xmlns:mc="http://schemas.openxmlformats.org/markup-compatibility/2006">
              <mc:Choice xmlns:v="urn:schemas-microsoft-com:vml" Requires="v">
                <p:oleObj name="Equation" r:id="rId15" imgW="2273300" imgH="533400" progId="Equation.3">
                  <p:embed/>
                </p:oleObj>
              </mc:Choice>
              <mc:Fallback>
                <p:oleObj name="Equation" r:id="rId15" imgW="2273300" imgH="53340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84047" y="5811811"/>
                        <a:ext cx="2273300" cy="5334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14"/>
          <p:cNvSpPr>
            <a:spLocks noChangeArrowheads="1"/>
          </p:cNvSpPr>
          <p:nvPr/>
        </p:nvSpPr>
        <p:spPr bwMode="auto">
          <a:xfrm>
            <a:off x="2439047" y="255561"/>
            <a:ext cx="2536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kumimoji="0" lang="zh-CN" altLang="en-US">
                <a:solidFill>
                  <a:srgbClr val="FF3300"/>
                </a:solidFill>
              </a:rPr>
              <a:t>斯涅尔</a:t>
            </a:r>
            <a:r>
              <a:rPr kumimoji="0" lang="en-US" altLang="zh-CN">
                <a:solidFill>
                  <a:srgbClr val="FF3300"/>
                </a:solidFill>
              </a:rPr>
              <a:t>(Snell)</a:t>
            </a:r>
            <a:r>
              <a:rPr kumimoji="0" lang="zh-CN" altLang="en-US">
                <a:solidFill>
                  <a:srgbClr val="FF3300"/>
                </a:solidFill>
              </a:rPr>
              <a:t>定律</a:t>
            </a:r>
          </a:p>
        </p:txBody>
      </p:sp>
    </p:spTree>
    <p:custDataLst>
      <p:tags r:id="rId1"/>
    </p:custData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p:cNvGraphicFramePr>
            <a:graphicFrameLocks noChangeAspect="1"/>
          </p:cNvGraphicFramePr>
          <p:nvPr/>
        </p:nvGraphicFramePr>
        <p:xfrm>
          <a:off x="2077066" y="1258758"/>
          <a:ext cx="3581400" cy="647700"/>
        </p:xfrm>
        <a:graphic>
          <a:graphicData uri="http://schemas.openxmlformats.org/presentationml/2006/ole">
            <mc:AlternateContent xmlns:mc="http://schemas.openxmlformats.org/markup-compatibility/2006">
              <mc:Choice xmlns:v="urn:schemas-microsoft-com:vml" Requires="v">
                <p:oleObj name="Equation" r:id="rId3" imgW="3581400" imgH="647700" progId="Equation.3">
                  <p:embed/>
                </p:oleObj>
              </mc:Choice>
              <mc:Fallback>
                <p:oleObj name="Equation" r:id="rId3" imgW="3581400" imgH="6477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7066" y="1258758"/>
                        <a:ext cx="3581400" cy="647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4"/>
          <p:cNvSpPr>
            <a:spLocks noChangeArrowheads="1"/>
          </p:cNvSpPr>
          <p:nvPr/>
        </p:nvSpPr>
        <p:spPr bwMode="auto">
          <a:xfrm>
            <a:off x="1645266" y="3778120"/>
            <a:ext cx="3960812" cy="2289175"/>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en-US" altLang="zh-CN" sz="3600" b="1" i="1">
                <a:solidFill>
                  <a:schemeClr val="bg1"/>
                </a:solidFill>
                <a:ea typeface="黑体" panose="02010609060101010101" charset="-122"/>
              </a:rPr>
              <a:t>n</a:t>
            </a:r>
            <a:r>
              <a:rPr lang="en-US" altLang="zh-CN" sz="3600" b="1" baseline="-25000">
                <a:solidFill>
                  <a:schemeClr val="bg1"/>
                </a:solidFill>
                <a:ea typeface="黑体" panose="02010609060101010101" charset="-122"/>
              </a:rPr>
              <a:t>1</a:t>
            </a:r>
            <a:r>
              <a:rPr lang="zh-CN" altLang="en-US" sz="3600" b="1">
                <a:solidFill>
                  <a:schemeClr val="bg1"/>
                </a:solidFill>
                <a:ea typeface="黑体" panose="02010609060101010101" charset="-122"/>
              </a:rPr>
              <a:t>，</a:t>
            </a:r>
            <a:r>
              <a:rPr lang="en-US" altLang="zh-CN" sz="3600" b="1" i="1">
                <a:solidFill>
                  <a:schemeClr val="bg1"/>
                </a:solidFill>
                <a:ea typeface="黑体" panose="02010609060101010101" charset="-122"/>
              </a:rPr>
              <a:t>n</a:t>
            </a:r>
            <a:r>
              <a:rPr lang="en-US" altLang="zh-CN" sz="3600" b="1" baseline="-25000">
                <a:solidFill>
                  <a:schemeClr val="bg1"/>
                </a:solidFill>
                <a:ea typeface="黑体" panose="02010609060101010101" charset="-122"/>
              </a:rPr>
              <a:t>2</a:t>
            </a:r>
            <a:r>
              <a:rPr lang="en-US" altLang="zh-CN" sz="3600" b="1">
                <a:solidFill>
                  <a:schemeClr val="bg1"/>
                </a:solidFill>
                <a:ea typeface="黑体" panose="02010609060101010101" charset="-122"/>
                <a:sym typeface="Symbol" panose="05050102010706020507" pitchFamily="18" charset="2"/>
              </a:rPr>
              <a:t> </a:t>
            </a:r>
            <a:r>
              <a:rPr lang="zh-CN" altLang="en-US" sz="3600" b="1">
                <a:solidFill>
                  <a:schemeClr val="bg1"/>
                </a:solidFill>
                <a:ea typeface="黑体" panose="02010609060101010101" charset="-122"/>
                <a:sym typeface="Symbol" panose="05050102010706020507" pitchFamily="18" charset="2"/>
              </a:rPr>
              <a:t>差别越大</a:t>
            </a:r>
            <a:r>
              <a:rPr lang="zh-CN" altLang="en-US" sz="3600" b="1" i="1">
                <a:solidFill>
                  <a:schemeClr val="bg1"/>
                </a:solidFill>
                <a:ea typeface="黑体" panose="02010609060101010101" charset="-122"/>
                <a:sym typeface="Symbol" panose="05050102010706020507" pitchFamily="18" charset="2"/>
              </a:rPr>
              <a:t>，</a:t>
            </a:r>
          </a:p>
          <a:p>
            <a:pPr eaLnBrk="1" hangingPunct="1"/>
            <a:r>
              <a:rPr lang="en-US" altLang="zh-CN" sz="3600" b="1" i="1">
                <a:solidFill>
                  <a:schemeClr val="bg1"/>
                </a:solidFill>
                <a:ea typeface="黑体" panose="02010609060101010101" charset="-122"/>
                <a:sym typeface="Symbol" panose="05050102010706020507" pitchFamily="18" charset="2"/>
              </a:rPr>
              <a:t>NA</a:t>
            </a:r>
            <a:r>
              <a:rPr lang="zh-CN" altLang="en-US" sz="3600" b="1">
                <a:solidFill>
                  <a:schemeClr val="bg1"/>
                </a:solidFill>
                <a:ea typeface="黑体" panose="02010609060101010101" charset="-122"/>
                <a:sym typeface="Symbol" panose="05050102010706020507" pitchFamily="18" charset="2"/>
              </a:rPr>
              <a:t>越大</a:t>
            </a:r>
            <a:r>
              <a:rPr lang="zh-CN" altLang="en-US" sz="3600" b="1" i="1">
                <a:solidFill>
                  <a:schemeClr val="bg1"/>
                </a:solidFill>
                <a:ea typeface="黑体" panose="02010609060101010101" charset="-122"/>
                <a:sym typeface="Symbol" panose="05050102010706020507" pitchFamily="18" charset="2"/>
              </a:rPr>
              <a:t>，</a:t>
            </a:r>
            <a:r>
              <a:rPr lang="en-US" altLang="zh-CN" sz="3600" b="1" i="1" baseline="-25000">
                <a:solidFill>
                  <a:schemeClr val="bg1"/>
                </a:solidFill>
                <a:ea typeface="黑体" panose="02010609060101010101" charset="-122"/>
                <a:sym typeface="Symbol" panose="05050102010706020507" pitchFamily="18" charset="2"/>
              </a:rPr>
              <a:t>c</a:t>
            </a:r>
            <a:r>
              <a:rPr lang="zh-CN" altLang="en-US" sz="3600" b="1">
                <a:solidFill>
                  <a:schemeClr val="bg1"/>
                </a:solidFill>
                <a:ea typeface="黑体" panose="02010609060101010101" charset="-122"/>
                <a:sym typeface="Symbol" panose="05050102010706020507" pitchFamily="18" charset="2"/>
              </a:rPr>
              <a:t>越大，</a:t>
            </a:r>
          </a:p>
          <a:p>
            <a:pPr eaLnBrk="1" hangingPunct="1"/>
            <a:r>
              <a:rPr lang="zh-CN" altLang="en-US" sz="3600" b="1">
                <a:solidFill>
                  <a:schemeClr val="bg1"/>
                </a:solidFill>
                <a:ea typeface="黑体" panose="02010609060101010101" charset="-122"/>
                <a:sym typeface="Symbol" panose="05050102010706020507" pitchFamily="18" charset="2"/>
              </a:rPr>
              <a:t>光纤的集光能力</a:t>
            </a:r>
          </a:p>
          <a:p>
            <a:pPr eaLnBrk="1" hangingPunct="1"/>
            <a:r>
              <a:rPr lang="zh-CN" altLang="en-US" sz="3600" b="1">
                <a:solidFill>
                  <a:schemeClr val="bg1"/>
                </a:solidFill>
                <a:ea typeface="黑体" panose="02010609060101010101" charset="-122"/>
                <a:sym typeface="Symbol" panose="05050102010706020507" pitchFamily="18" charset="2"/>
              </a:rPr>
              <a:t>越强。</a:t>
            </a:r>
            <a:endParaRPr lang="zh-CN" altLang="en-US" sz="3600" b="1" baseline="-25000">
              <a:solidFill>
                <a:schemeClr val="bg1"/>
              </a:solidFill>
              <a:ea typeface="黑体" panose="02010609060101010101" charset="-122"/>
              <a:sym typeface="Symbol" panose="05050102010706020507" pitchFamily="18" charset="2"/>
            </a:endParaRPr>
          </a:p>
        </p:txBody>
      </p:sp>
      <p:graphicFrame>
        <p:nvGraphicFramePr>
          <p:cNvPr id="10" name="Object 5"/>
          <p:cNvGraphicFramePr>
            <a:graphicFrameLocks noChangeAspect="1"/>
          </p:cNvGraphicFramePr>
          <p:nvPr/>
        </p:nvGraphicFramePr>
        <p:xfrm>
          <a:off x="2004041" y="393570"/>
          <a:ext cx="6840537" cy="677863"/>
        </p:xfrm>
        <a:graphic>
          <a:graphicData uri="http://schemas.openxmlformats.org/presentationml/2006/ole">
            <mc:AlternateContent xmlns:mc="http://schemas.openxmlformats.org/markup-compatibility/2006">
              <mc:Choice xmlns:v="urn:schemas-microsoft-com:vml" Requires="v">
                <p:oleObj name="公式" r:id="rId5" imgW="2946400" imgH="292100" progId="Equation.3">
                  <p:embed/>
                </p:oleObj>
              </mc:Choice>
              <mc:Fallback>
                <p:oleObj name="公式" r:id="rId5" imgW="2946400" imgH="2921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4041" y="393570"/>
                        <a:ext cx="6840537" cy="67786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p:cNvGraphicFramePr>
            <a:graphicFrameLocks noChangeAspect="1"/>
          </p:cNvGraphicFramePr>
          <p:nvPr/>
        </p:nvGraphicFramePr>
        <p:xfrm>
          <a:off x="5748953" y="3130420"/>
          <a:ext cx="3995738" cy="2630488"/>
        </p:xfrm>
        <a:graphic>
          <a:graphicData uri="http://schemas.openxmlformats.org/presentationml/2006/ole">
            <mc:AlternateContent xmlns:mc="http://schemas.openxmlformats.org/markup-compatibility/2006">
              <mc:Choice xmlns:v="urn:schemas-microsoft-com:vml" Requires="v">
                <p:oleObj name="Microsoft Drawing" r:id="rId7" imgW="1492250" imgH="982345" progId="MSDraw">
                  <p:embed/>
                </p:oleObj>
              </mc:Choice>
              <mc:Fallback>
                <p:oleObj name="Microsoft Drawing" r:id="rId7" imgW="1492250" imgH="982345" progId="MSDraw">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8953" y="3130420"/>
                        <a:ext cx="3995738" cy="26304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1"/>
          <p:cNvSpPr txBox="1">
            <a:spLocks noChangeArrowheads="1"/>
          </p:cNvSpPr>
          <p:nvPr/>
        </p:nvSpPr>
        <p:spPr bwMode="auto">
          <a:xfrm>
            <a:off x="1861166" y="2050920"/>
            <a:ext cx="3635375" cy="45720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spcBef>
                <a:spcPct val="50000"/>
              </a:spcBef>
            </a:pPr>
            <a:r>
              <a:rPr lang="zh-CN" altLang="en-US" b="1">
                <a:solidFill>
                  <a:srgbClr val="000000"/>
                </a:solidFill>
                <a:latin typeface="楷体_GB2312" pitchFamily="49" charset="-122"/>
                <a:ea typeface="楷体_GB2312" pitchFamily="49" charset="-122"/>
              </a:rPr>
              <a:t>光纤的</a:t>
            </a:r>
            <a:r>
              <a:rPr lang="zh-CN" altLang="en-US" b="1">
                <a:solidFill>
                  <a:srgbClr val="000000"/>
                </a:solidFill>
                <a:latin typeface="Arial" panose="020B0604020202020204" pitchFamily="34" charset="0"/>
                <a:ea typeface="楷体_GB2312" pitchFamily="49" charset="-122"/>
              </a:rPr>
              <a:t>“</a:t>
            </a:r>
            <a:r>
              <a:rPr lang="zh-CN" altLang="en-US" b="1">
                <a:solidFill>
                  <a:srgbClr val="000000"/>
                </a:solidFill>
                <a:latin typeface="楷体_GB2312" pitchFamily="49" charset="-122"/>
                <a:ea typeface="楷体_GB2312" pitchFamily="49" charset="-122"/>
              </a:rPr>
              <a:t>数值孔径</a:t>
            </a:r>
            <a:r>
              <a:rPr lang="zh-CN" altLang="en-US" b="1">
                <a:solidFill>
                  <a:srgbClr val="000000"/>
                </a:solidFill>
                <a:latin typeface="Arial" panose="020B0604020202020204" pitchFamily="34" charset="0"/>
                <a:ea typeface="楷体_GB2312" pitchFamily="49" charset="-122"/>
              </a:rPr>
              <a:t>”</a:t>
            </a:r>
            <a:r>
              <a:rPr lang="en-US" altLang="zh-CN" b="1">
                <a:solidFill>
                  <a:srgbClr val="000000"/>
                </a:solidFill>
                <a:latin typeface="楷体_GB2312" pitchFamily="49" charset="-122"/>
                <a:ea typeface="楷体_GB2312" pitchFamily="49" charset="-122"/>
              </a:rPr>
              <a:t>NA</a:t>
            </a:r>
            <a:r>
              <a:rPr lang="zh-CN" altLang="en-US" b="1">
                <a:solidFill>
                  <a:srgbClr val="000000"/>
                </a:solidFill>
                <a:latin typeface="楷体_GB2312" pitchFamily="49" charset="-122"/>
                <a:ea typeface="楷体_GB2312" pitchFamily="49" charset="-122"/>
              </a:rPr>
              <a:t>，</a:t>
            </a:r>
            <a:r>
              <a:rPr lang="zh-CN" altLang="en-US" b="1">
                <a:latin typeface="楷体_GB2312" pitchFamily="49" charset="-122"/>
                <a:ea typeface="楷体_GB2312" pitchFamily="49" charset="-122"/>
              </a:rPr>
              <a:t> </a:t>
            </a:r>
          </a:p>
        </p:txBody>
      </p:sp>
      <p:graphicFrame>
        <p:nvGraphicFramePr>
          <p:cNvPr id="13" name="Object 12"/>
          <p:cNvGraphicFramePr>
            <a:graphicFrameLocks noChangeAspect="1"/>
          </p:cNvGraphicFramePr>
          <p:nvPr/>
        </p:nvGraphicFramePr>
        <p:xfrm>
          <a:off x="1861166" y="2554158"/>
          <a:ext cx="3563937" cy="920750"/>
        </p:xfrm>
        <a:graphic>
          <a:graphicData uri="http://schemas.openxmlformats.org/presentationml/2006/ole">
            <mc:AlternateContent xmlns:mc="http://schemas.openxmlformats.org/markup-compatibility/2006">
              <mc:Choice xmlns:v="urn:schemas-microsoft-com:vml" Requires="v">
                <p:oleObj name="Equation" r:id="rId9" imgW="1473200" imgH="381000" progId="Equation.DSMT4">
                  <p:embed/>
                </p:oleObj>
              </mc:Choice>
              <mc:Fallback>
                <p:oleObj name="Equation" r:id="rId9" imgW="1473200" imgH="38100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61166" y="2554158"/>
                        <a:ext cx="3563937" cy="9207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1"/>
    </p:custData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ChangeArrowheads="1"/>
          </p:cNvSpPr>
          <p:nvPr/>
        </p:nvSpPr>
        <p:spPr bwMode="auto">
          <a:xfrm>
            <a:off x="2093460" y="242661"/>
            <a:ext cx="5257800" cy="533400"/>
          </a:xfrm>
          <a:prstGeom prst="rect">
            <a:avLst/>
          </a:prstGeom>
          <a:noFill/>
          <a:ln>
            <a:noFill/>
          </a:ln>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eaLnBrk="0" hangingPunct="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Tx/>
              <a:buSzTx/>
              <a:buFontTx/>
              <a:buNone/>
            </a:pPr>
            <a:r>
              <a:rPr lang="en-US" altLang="zh-CN" sz="2800">
                <a:solidFill>
                  <a:srgbClr val="0000FF"/>
                </a:solidFill>
                <a:latin typeface="楷体_GB2312" pitchFamily="49" charset="-122"/>
                <a:ea typeface="楷体_GB2312" pitchFamily="49" charset="-122"/>
              </a:rPr>
              <a:t> </a:t>
            </a:r>
            <a:r>
              <a:rPr lang="en-US" altLang="zh-CN" sz="4000" b="1">
                <a:solidFill>
                  <a:srgbClr val="0000FF"/>
                </a:solidFill>
                <a:latin typeface="楷体_GB2312" pitchFamily="49" charset="-122"/>
                <a:ea typeface="楷体_GB2312" pitchFamily="49" charset="-122"/>
              </a:rPr>
              <a:t>3. </a:t>
            </a:r>
            <a:r>
              <a:rPr lang="zh-CN" altLang="en-US" sz="4000" b="1">
                <a:solidFill>
                  <a:srgbClr val="0000FF"/>
                </a:solidFill>
                <a:latin typeface="楷体_GB2312" pitchFamily="49" charset="-122"/>
                <a:ea typeface="楷体_GB2312" pitchFamily="49" charset="-122"/>
              </a:rPr>
              <a:t>光纤的分类</a:t>
            </a:r>
            <a:endParaRPr lang="zh-CN" altLang="en-US" sz="4000" b="1" i="1">
              <a:solidFill>
                <a:srgbClr val="000000"/>
              </a:solidFill>
              <a:ea typeface="楷体_GB2312" pitchFamily="49" charset="-122"/>
            </a:endParaRPr>
          </a:p>
        </p:txBody>
      </p:sp>
      <p:grpSp>
        <p:nvGrpSpPr>
          <p:cNvPr id="9" name="Group 10"/>
          <p:cNvGrpSpPr/>
          <p:nvPr/>
        </p:nvGrpSpPr>
        <p:grpSpPr bwMode="auto">
          <a:xfrm>
            <a:off x="908867" y="1034824"/>
            <a:ext cx="4537075" cy="1320800"/>
            <a:chOff x="748" y="981"/>
            <a:chExt cx="2858" cy="832"/>
          </a:xfrm>
        </p:grpSpPr>
        <p:sp>
          <p:nvSpPr>
            <p:cNvPr id="10" name="Text Box 5"/>
            <p:cNvSpPr txBox="1">
              <a:spLocks noChangeArrowheads="1"/>
            </p:cNvSpPr>
            <p:nvPr/>
          </p:nvSpPr>
          <p:spPr bwMode="auto">
            <a:xfrm>
              <a:off x="748" y="1253"/>
              <a:ext cx="12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a:solidFill>
                    <a:srgbClr val="000000"/>
                  </a:solidFill>
                </a:rPr>
                <a:t>按照材料分为</a:t>
              </a:r>
            </a:p>
          </p:txBody>
        </p:sp>
        <p:sp>
          <p:nvSpPr>
            <p:cNvPr id="11" name="AutoShape 6"/>
            <p:cNvSpPr/>
            <p:nvPr/>
          </p:nvSpPr>
          <p:spPr bwMode="auto">
            <a:xfrm>
              <a:off x="1973" y="1072"/>
              <a:ext cx="46" cy="725"/>
            </a:xfrm>
            <a:prstGeom prst="leftBrace">
              <a:avLst>
                <a:gd name="adj1" fmla="val 131341"/>
                <a:gd name="adj2" fmla="val 5000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2" name="Text Box 7"/>
            <p:cNvSpPr txBox="1">
              <a:spLocks noChangeArrowheads="1"/>
            </p:cNvSpPr>
            <p:nvPr/>
          </p:nvSpPr>
          <p:spPr bwMode="auto">
            <a:xfrm>
              <a:off x="2064" y="981"/>
              <a:ext cx="1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a:solidFill>
                    <a:srgbClr val="000000"/>
                  </a:solidFill>
                </a:rPr>
                <a:t>玻璃光纤</a:t>
              </a:r>
            </a:p>
          </p:txBody>
        </p:sp>
        <p:sp>
          <p:nvSpPr>
            <p:cNvPr id="13" name="Text Box 8"/>
            <p:cNvSpPr txBox="1">
              <a:spLocks noChangeArrowheads="1"/>
            </p:cNvSpPr>
            <p:nvPr/>
          </p:nvSpPr>
          <p:spPr bwMode="auto">
            <a:xfrm>
              <a:off x="2064" y="1253"/>
              <a:ext cx="1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a:solidFill>
                    <a:srgbClr val="000000"/>
                  </a:solidFill>
                </a:rPr>
                <a:t>塑料光纤</a:t>
              </a:r>
            </a:p>
          </p:txBody>
        </p:sp>
        <p:sp>
          <p:nvSpPr>
            <p:cNvPr id="14" name="Text Box 9"/>
            <p:cNvSpPr txBox="1">
              <a:spLocks noChangeArrowheads="1"/>
            </p:cNvSpPr>
            <p:nvPr/>
          </p:nvSpPr>
          <p:spPr bwMode="auto">
            <a:xfrm>
              <a:off x="2064" y="1525"/>
              <a:ext cx="1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dirty="0">
                  <a:solidFill>
                    <a:srgbClr val="000000"/>
                  </a:solidFill>
                </a:rPr>
                <a:t>玻璃塑料光纤</a:t>
              </a:r>
            </a:p>
          </p:txBody>
        </p:sp>
      </p:grpSp>
      <p:grpSp>
        <p:nvGrpSpPr>
          <p:cNvPr id="15" name="Group 17"/>
          <p:cNvGrpSpPr/>
          <p:nvPr/>
        </p:nvGrpSpPr>
        <p:grpSpPr bwMode="auto">
          <a:xfrm>
            <a:off x="2093142" y="2946618"/>
            <a:ext cx="5473700" cy="1079500"/>
            <a:chOff x="793" y="2024"/>
            <a:chExt cx="3448" cy="680"/>
          </a:xfrm>
        </p:grpSpPr>
        <p:sp>
          <p:nvSpPr>
            <p:cNvPr id="16" name="Text Box 12"/>
            <p:cNvSpPr txBox="1">
              <a:spLocks noChangeArrowheads="1"/>
            </p:cNvSpPr>
            <p:nvPr/>
          </p:nvSpPr>
          <p:spPr bwMode="auto">
            <a:xfrm>
              <a:off x="793" y="2205"/>
              <a:ext cx="19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a:solidFill>
                    <a:srgbClr val="000000"/>
                  </a:solidFill>
                </a:rPr>
                <a:t>按照传输的模式分为</a:t>
              </a:r>
            </a:p>
          </p:txBody>
        </p:sp>
        <p:sp>
          <p:nvSpPr>
            <p:cNvPr id="17" name="AutoShape 13"/>
            <p:cNvSpPr/>
            <p:nvPr/>
          </p:nvSpPr>
          <p:spPr bwMode="auto">
            <a:xfrm>
              <a:off x="2653" y="2161"/>
              <a:ext cx="46" cy="453"/>
            </a:xfrm>
            <a:prstGeom prst="leftBrace">
              <a:avLst>
                <a:gd name="adj1" fmla="val 82065"/>
                <a:gd name="adj2" fmla="val 5000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8" name="Text Box 14"/>
            <p:cNvSpPr txBox="1">
              <a:spLocks noChangeArrowheads="1"/>
            </p:cNvSpPr>
            <p:nvPr/>
          </p:nvSpPr>
          <p:spPr bwMode="auto">
            <a:xfrm>
              <a:off x="2699" y="2024"/>
              <a:ext cx="1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a:solidFill>
                    <a:srgbClr val="000000"/>
                  </a:solidFill>
                </a:rPr>
                <a:t>单模光纤</a:t>
              </a:r>
            </a:p>
          </p:txBody>
        </p:sp>
        <p:sp>
          <p:nvSpPr>
            <p:cNvPr id="19" name="Text Box 16"/>
            <p:cNvSpPr txBox="1">
              <a:spLocks noChangeArrowheads="1"/>
            </p:cNvSpPr>
            <p:nvPr/>
          </p:nvSpPr>
          <p:spPr bwMode="auto">
            <a:xfrm>
              <a:off x="2699" y="2416"/>
              <a:ext cx="1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a:solidFill>
                    <a:srgbClr val="000000"/>
                  </a:solidFill>
                </a:rPr>
                <a:t>多模光纤</a:t>
              </a:r>
            </a:p>
          </p:txBody>
        </p:sp>
      </p:grpSp>
      <p:sp>
        <p:nvSpPr>
          <p:cNvPr id="20" name="Rectangle 18"/>
          <p:cNvSpPr>
            <a:spLocks noChangeArrowheads="1"/>
          </p:cNvSpPr>
          <p:nvPr/>
        </p:nvSpPr>
        <p:spPr bwMode="auto">
          <a:xfrm>
            <a:off x="1445442" y="4170581"/>
            <a:ext cx="7848600" cy="4572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b="1" i="1">
                <a:solidFill>
                  <a:srgbClr val="000000"/>
                </a:solidFill>
                <a:ea typeface="黑体" panose="02010609060101010101" charset="-122"/>
              </a:rPr>
              <a:t>模：</a:t>
            </a:r>
            <a:r>
              <a:rPr lang="zh-CN" altLang="en-US" b="1">
                <a:solidFill>
                  <a:srgbClr val="000000"/>
                </a:solidFill>
                <a:ea typeface="华文新魏" panose="02010800040101010101" pitchFamily="2" charset="-122"/>
              </a:rPr>
              <a:t>沿径向传输的光波相邻两次反射后形成</a:t>
            </a:r>
            <a:r>
              <a:rPr lang="zh-CN" altLang="en-US" b="1" u="sng">
                <a:solidFill>
                  <a:srgbClr val="000000"/>
                </a:solidFill>
                <a:ea typeface="华文新魏" panose="02010800040101010101" pitchFamily="2" charset="-122"/>
              </a:rPr>
              <a:t>驻波</a:t>
            </a:r>
            <a:r>
              <a:rPr lang="zh-CN" altLang="en-US" b="1">
                <a:solidFill>
                  <a:srgbClr val="000000"/>
                </a:solidFill>
                <a:ea typeface="华文新魏" panose="02010800040101010101" pitchFamily="2" charset="-122"/>
              </a:rPr>
              <a:t>的个数。</a:t>
            </a:r>
            <a:endParaRPr lang="zh-CN" altLang="en-US" b="1">
              <a:solidFill>
                <a:srgbClr val="000000"/>
              </a:solidFill>
              <a:ea typeface="华文新魏" panose="02010800040101010101" pitchFamily="2" charset="-122"/>
              <a:sym typeface="Symbol" panose="05050102010706020507" pitchFamily="18" charset="2"/>
            </a:endParaRPr>
          </a:p>
        </p:txBody>
      </p:sp>
      <p:sp>
        <p:nvSpPr>
          <p:cNvPr id="21" name="Rectangle 19"/>
          <p:cNvSpPr>
            <a:spLocks noChangeArrowheads="1"/>
          </p:cNvSpPr>
          <p:nvPr/>
        </p:nvSpPr>
        <p:spPr bwMode="auto">
          <a:xfrm>
            <a:off x="1445442" y="4746843"/>
            <a:ext cx="8001000" cy="822325"/>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b="1" i="1" dirty="0">
                <a:solidFill>
                  <a:srgbClr val="A50021"/>
                </a:solidFill>
                <a:ea typeface="黑体" panose="02010609060101010101" charset="-122"/>
              </a:rPr>
              <a:t>单模：</a:t>
            </a:r>
            <a:r>
              <a:rPr lang="zh-CN" altLang="en-US" b="1" dirty="0">
                <a:solidFill>
                  <a:srgbClr val="000000"/>
                </a:solidFill>
                <a:ea typeface="华文新魏" panose="02010800040101010101" pitchFamily="2" charset="-122"/>
              </a:rPr>
              <a:t>芯线直径几微米。传输性能好、频带很宽，具有较好的线性度；</a:t>
            </a:r>
          </a:p>
        </p:txBody>
      </p:sp>
      <p:sp>
        <p:nvSpPr>
          <p:cNvPr id="22" name="Rectangle 20"/>
          <p:cNvSpPr>
            <a:spLocks noChangeArrowheads="1"/>
          </p:cNvSpPr>
          <p:nvPr/>
        </p:nvSpPr>
        <p:spPr bwMode="auto">
          <a:xfrm>
            <a:off x="1516880" y="5539006"/>
            <a:ext cx="7848600" cy="822325"/>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b="1" i="1">
                <a:solidFill>
                  <a:srgbClr val="A50021"/>
                </a:solidFill>
                <a:ea typeface="黑体" panose="02010609060101010101" charset="-122"/>
              </a:rPr>
              <a:t>多模：</a:t>
            </a:r>
            <a:r>
              <a:rPr lang="zh-CN" altLang="en-US" b="1">
                <a:solidFill>
                  <a:srgbClr val="000000"/>
                </a:solidFill>
                <a:ea typeface="华文新魏" panose="02010800040101010101" pitchFamily="2" charset="-122"/>
              </a:rPr>
              <a:t>芯线直径几十微米以上。光纤传输性能较差，带宽较窄。</a:t>
            </a:r>
          </a:p>
        </p:txBody>
      </p:sp>
      <p:sp>
        <p:nvSpPr>
          <p:cNvPr id="2" name="矩形 1"/>
          <p:cNvSpPr/>
          <p:nvPr/>
        </p:nvSpPr>
        <p:spPr>
          <a:xfrm>
            <a:off x="6016753" y="246111"/>
            <a:ext cx="6172072" cy="2585323"/>
          </a:xfrm>
          <a:prstGeom prst="rect">
            <a:avLst/>
          </a:prstGeom>
          <a:ln>
            <a:solidFill>
              <a:srgbClr val="FF0000"/>
            </a:solidFill>
          </a:ln>
        </p:spPr>
        <p:txBody>
          <a:bodyPr wrap="square">
            <a:spAutoFit/>
          </a:bodyPr>
          <a:lstStyle/>
          <a:p>
            <a:r>
              <a:rPr lang="zh-CN" altLang="en-US" dirty="0"/>
              <a:t>单模光纤和多模光纤的区别：</a:t>
            </a:r>
          </a:p>
          <a:p>
            <a:r>
              <a:rPr lang="en-US" altLang="zh-CN" dirty="0"/>
              <a:t>1</a:t>
            </a:r>
            <a:r>
              <a:rPr lang="zh-CN" altLang="en-US" dirty="0"/>
              <a:t>、从作用上来讲，多模光纤可以传输多种模式的光；单模光纤只能传输一种模式的光。</a:t>
            </a:r>
          </a:p>
          <a:p>
            <a:r>
              <a:rPr lang="en-US" altLang="zh-CN" dirty="0"/>
              <a:t>2</a:t>
            </a:r>
            <a:r>
              <a:rPr lang="zh-CN" altLang="en-US" dirty="0"/>
              <a:t>、从外观上来讲，多模光纤中间芯线较粗，单模光纤中间芯线较细，只是两种相对而言，多模的是</a:t>
            </a:r>
            <a:r>
              <a:rPr lang="en-US" altLang="zh-CN" dirty="0"/>
              <a:t>50</a:t>
            </a:r>
            <a:r>
              <a:rPr lang="zh-CN" altLang="en-US" dirty="0"/>
              <a:t>微米，单模的是</a:t>
            </a:r>
            <a:r>
              <a:rPr lang="en-US" altLang="zh-CN" dirty="0"/>
              <a:t>10</a:t>
            </a:r>
            <a:r>
              <a:rPr lang="zh-CN" altLang="en-US" dirty="0"/>
              <a:t>微米。</a:t>
            </a:r>
          </a:p>
          <a:p>
            <a:r>
              <a:rPr lang="en-US" altLang="zh-CN" dirty="0"/>
              <a:t>3</a:t>
            </a:r>
            <a:r>
              <a:rPr lang="zh-CN" altLang="en-US" dirty="0"/>
              <a:t>、多模光纤传输的距离比较近，一般只有几千米；单模光纤传输距离就远得多，通常可以达到多模光纤的几十倍。</a:t>
            </a:r>
          </a:p>
          <a:p>
            <a:r>
              <a:rPr lang="en-US" altLang="zh-CN" dirty="0"/>
              <a:t>4</a:t>
            </a:r>
            <a:r>
              <a:rPr lang="zh-CN" altLang="en-US" dirty="0"/>
              <a:t>、单模光纤的价格比多模光纤的价格要更贵一些。</a:t>
            </a:r>
            <a:endParaRPr lang="zh-CN" altLang="en-US" dirty="0">
              <a:effectLst/>
            </a:endParaRPr>
          </a:p>
        </p:txBody>
      </p:sp>
    </p:spTree>
    <p:custDataLst>
      <p:tags r:id="rId1"/>
    </p:custData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361" y="356866"/>
            <a:ext cx="10850101" cy="441964"/>
          </a:xfrm>
        </p:spPr>
        <p:txBody>
          <a:bodyPr/>
          <a:lstStyle/>
          <a:p>
            <a:r>
              <a:rPr lang="zh-CN" altLang="en-US" sz="3200" dirty="0">
                <a:solidFill>
                  <a:srgbClr val="0000FF"/>
                </a:solidFill>
              </a:rPr>
              <a:t>常用光源</a:t>
            </a:r>
          </a:p>
        </p:txBody>
      </p:sp>
      <p:sp>
        <p:nvSpPr>
          <p:cNvPr id="6" name="文本框 5"/>
          <p:cNvSpPr txBox="1"/>
          <p:nvPr/>
        </p:nvSpPr>
        <p:spPr>
          <a:xfrm>
            <a:off x="669361" y="4942190"/>
            <a:ext cx="10471785" cy="1476375"/>
          </a:xfrm>
          <a:prstGeom prst="rect">
            <a:avLst/>
          </a:prstGeom>
          <a:noFill/>
        </p:spPr>
        <p:txBody>
          <a:bodyPr wrap="square" rtlCol="0">
            <a:spAutoFit/>
          </a:bodyPr>
          <a:lstStyle/>
          <a:p>
            <a:pPr indent="508000" algn="l" fontAlgn="auto">
              <a:lnSpc>
                <a:spcPct val="150000"/>
              </a:lnSpc>
              <a:buClrTx/>
              <a:buSzTx/>
              <a:buFontTx/>
              <a:extLst>
                <a:ext uri="{35155182-B16C-46BC-9424-99874614C6A1}">
                  <wpsdc:indentchars xmlns:wpsdc="http://www.wps.cn/officeDocument/2017/drawingmlCustomData" xmlns="" val="200" checksum="282533468"/>
                </a:ext>
              </a:extLst>
            </a:pPr>
            <a:r>
              <a:rPr lang="zh-CN" altLang="en-US" sz="2000" dirty="0">
                <a:solidFill>
                  <a:srgbClr val="00B0F0"/>
                </a:solidFill>
                <a:latin typeface="黑体" panose="02010609060101010101" charset="-122"/>
                <a:ea typeface="黑体" panose="02010609060101010101" charset="-122"/>
              </a:rPr>
              <a:t>4.电致发光器件——发光二极管</a:t>
            </a:r>
            <a:endParaRPr lang="zh-CN" altLang="en-US" sz="2000" dirty="0">
              <a:latin typeface="黑体" panose="02010609060101010101" charset="-122"/>
              <a:ea typeface="黑体" panose="02010609060101010101" charset="-122"/>
            </a:endParaRPr>
          </a:p>
          <a:p>
            <a:pPr indent="508000" algn="l" fontAlgn="auto">
              <a:lnSpc>
                <a:spcPct val="150000"/>
              </a:lnSpc>
              <a:buClrTx/>
              <a:buSzTx/>
              <a:buFontTx/>
              <a:extLst>
                <a:ext uri="{35155182-B16C-46BC-9424-99874614C6A1}">
                  <wpsdc:indentchars xmlns:wpsdc="http://www.wps.cn/officeDocument/2017/drawingmlCustomData" xmlns="" val="200" checksum="282533468"/>
                </a:ext>
              </a:extLst>
            </a:pPr>
            <a:r>
              <a:rPr lang="zh-CN" altLang="en-US" sz="2000" dirty="0">
                <a:latin typeface="黑体" panose="02010609060101010101" charset="-122"/>
                <a:ea typeface="黑体" panose="02010609060101010101" charset="-122"/>
              </a:rPr>
              <a:t>固体发光材料在电场激发下产生的发光现象称为电致发光，它是将电能直接转换成光能的过程。利用这种原理制成的器件称为电致发光器件。</a:t>
            </a:r>
          </a:p>
        </p:txBody>
      </p:sp>
      <p:sp>
        <p:nvSpPr>
          <p:cNvPr id="3" name="矩形 2"/>
          <p:cNvSpPr/>
          <p:nvPr/>
        </p:nvSpPr>
        <p:spPr>
          <a:xfrm>
            <a:off x="545490" y="1040836"/>
            <a:ext cx="3185487" cy="390941"/>
          </a:xfrm>
          <a:prstGeom prst="rect">
            <a:avLst/>
          </a:prstGeom>
        </p:spPr>
        <p:txBody>
          <a:bodyPr wrap="none">
            <a:spAutoFit/>
          </a:bodyPr>
          <a:lstStyle/>
          <a:p>
            <a:pPr indent="457200">
              <a:lnSpc>
                <a:spcPct val="125000"/>
              </a:lnSpc>
              <a:extLst>
                <a:ext uri="{35155182-B16C-46BC-9424-99874614C6A1}">
                  <wpsdc:indentchars xmlns:wpsdc="http://www.wps.cn/officeDocument/2017/drawingmlCustomData" xmlns="" val="200" checksum="59296752"/>
                </a:ext>
              </a:extLst>
            </a:pPr>
            <a:r>
              <a:rPr lang="zh-CN" altLang="en-US" dirty="0">
                <a:latin typeface="黑体" panose="02010609060101010101" charset="-122"/>
                <a:ea typeface="黑体" panose="02010609060101010101" charset="-122"/>
              </a:rPr>
              <a:t>常用的光源可分为四类：</a:t>
            </a:r>
          </a:p>
        </p:txBody>
      </p:sp>
      <p:sp>
        <p:nvSpPr>
          <p:cNvPr id="4" name="矩形 3"/>
          <p:cNvSpPr/>
          <p:nvPr/>
        </p:nvSpPr>
        <p:spPr>
          <a:xfrm>
            <a:off x="669361" y="1673783"/>
            <a:ext cx="9491676" cy="943528"/>
          </a:xfrm>
          <a:prstGeom prst="rect">
            <a:avLst/>
          </a:prstGeom>
        </p:spPr>
        <p:txBody>
          <a:bodyPr wrap="square">
            <a:spAutoFit/>
          </a:bodyPr>
          <a:lstStyle/>
          <a:p>
            <a:pPr indent="508000">
              <a:lnSpc>
                <a:spcPct val="150000"/>
              </a:lnSpc>
              <a:extLst>
                <a:ext uri="{35155182-B16C-46BC-9424-99874614C6A1}">
                  <wpsdc:indentchars xmlns:wpsdc="http://www.wps.cn/officeDocument/2017/drawingmlCustomData" xmlns="" val="200" checksum="282533468"/>
                </a:ext>
              </a:extLst>
            </a:pPr>
            <a:r>
              <a:rPr lang="zh-CN" altLang="en-US" sz="2000" dirty="0">
                <a:solidFill>
                  <a:srgbClr val="00B0F0"/>
                </a:solidFill>
                <a:latin typeface="黑体" panose="02010609060101010101" charset="-122"/>
                <a:ea typeface="黑体" panose="02010609060101010101" charset="-122"/>
              </a:rPr>
              <a:t>1.热辐射光源</a:t>
            </a:r>
          </a:p>
          <a:p>
            <a:pPr indent="508000">
              <a:lnSpc>
                <a:spcPct val="150000"/>
              </a:lnSpc>
              <a:extLst>
                <a:ext uri="{35155182-B16C-46BC-9424-99874614C6A1}">
                  <wpsdc:indentchars xmlns:wpsdc="http://www.wps.cn/officeDocument/2017/drawingmlCustomData" xmlns="" val="200" checksum="282533468"/>
                </a:ext>
              </a:extLst>
            </a:pPr>
            <a:r>
              <a:rPr lang="zh-CN" altLang="en-US" sz="2000" dirty="0">
                <a:latin typeface="黑体" panose="02010609060101010101" charset="-122"/>
                <a:ea typeface="黑体" panose="02010609060101010101" charset="-122"/>
              </a:rPr>
              <a:t>热物体都会向空间发射一定的光辐射，基于这种原理的光源称为热辐射光源。</a:t>
            </a:r>
          </a:p>
        </p:txBody>
      </p:sp>
      <p:sp>
        <p:nvSpPr>
          <p:cNvPr id="5" name="矩形 4"/>
          <p:cNvSpPr/>
          <p:nvPr/>
        </p:nvSpPr>
        <p:spPr>
          <a:xfrm>
            <a:off x="720345" y="2758395"/>
            <a:ext cx="9282071" cy="943528"/>
          </a:xfrm>
          <a:prstGeom prst="rect">
            <a:avLst/>
          </a:prstGeom>
        </p:spPr>
        <p:txBody>
          <a:bodyPr wrap="square">
            <a:spAutoFit/>
          </a:bodyPr>
          <a:lstStyle/>
          <a:p>
            <a:pPr indent="508000">
              <a:lnSpc>
                <a:spcPct val="150000"/>
              </a:lnSpc>
              <a:extLst>
                <a:ext uri="{35155182-B16C-46BC-9424-99874614C6A1}">
                  <wpsdc:indentchars xmlns:wpsdc="http://www.wps.cn/officeDocument/2017/drawingmlCustomData" xmlns="" val="200" checksum="282533468"/>
                </a:ext>
              </a:extLst>
            </a:pPr>
            <a:r>
              <a:rPr lang="zh-CN" altLang="en-US" sz="2000" dirty="0">
                <a:solidFill>
                  <a:srgbClr val="00B0F0"/>
                </a:solidFill>
                <a:latin typeface="黑体" panose="02010609060101010101" charset="-122"/>
                <a:ea typeface="黑体" panose="02010609060101010101" charset="-122"/>
              </a:rPr>
              <a:t>2.气体放电光源</a:t>
            </a:r>
          </a:p>
          <a:p>
            <a:pPr indent="508000">
              <a:lnSpc>
                <a:spcPct val="150000"/>
              </a:lnSpc>
              <a:extLst>
                <a:ext uri="{35155182-B16C-46BC-9424-99874614C6A1}">
                  <wpsdc:indentchars xmlns:wpsdc="http://www.wps.cn/officeDocument/2017/drawingmlCustomData" xmlns="" val="200" checksum="282533468"/>
                </a:ext>
              </a:extLst>
            </a:pPr>
            <a:r>
              <a:rPr lang="zh-CN" altLang="en-US" sz="2000" dirty="0">
                <a:latin typeface="黑体" panose="02010609060101010101" charset="-122"/>
                <a:ea typeface="黑体" panose="02010609060101010101" charset="-122"/>
              </a:rPr>
              <a:t>电流通过气体会产生发光现象，利用这种原理制成的光源称为气体放电光源。</a:t>
            </a:r>
          </a:p>
        </p:txBody>
      </p:sp>
      <p:sp>
        <p:nvSpPr>
          <p:cNvPr id="7" name="矩形 6"/>
          <p:cNvSpPr/>
          <p:nvPr/>
        </p:nvSpPr>
        <p:spPr>
          <a:xfrm>
            <a:off x="720344" y="3842763"/>
            <a:ext cx="9580651" cy="1014730"/>
          </a:xfrm>
          <a:prstGeom prst="rect">
            <a:avLst/>
          </a:prstGeom>
        </p:spPr>
        <p:txBody>
          <a:bodyPr wrap="square">
            <a:spAutoFit/>
          </a:bodyPr>
          <a:lstStyle/>
          <a:p>
            <a:pPr indent="508000">
              <a:lnSpc>
                <a:spcPct val="150000"/>
              </a:lnSpc>
              <a:extLst>
                <a:ext uri="{35155182-B16C-46BC-9424-99874614C6A1}">
                  <wpsdc:indentchars xmlns:wpsdc="http://www.wps.cn/officeDocument/2017/drawingmlCustomData" xmlns="" val="200" checksum="282533468"/>
                </a:ext>
              </a:extLst>
            </a:pPr>
            <a:r>
              <a:rPr lang="zh-CN" altLang="en-US" sz="2000" dirty="0">
                <a:solidFill>
                  <a:srgbClr val="00B0F0"/>
                </a:solidFill>
                <a:latin typeface="黑体" panose="02010609060101010101" charset="-122"/>
                <a:ea typeface="黑体" panose="02010609060101010101" charset="-122"/>
              </a:rPr>
              <a:t>3.激光器</a:t>
            </a:r>
          </a:p>
          <a:p>
            <a:pPr indent="508000">
              <a:lnSpc>
                <a:spcPct val="150000"/>
              </a:lnSpc>
              <a:extLst>
                <a:ext uri="{35155182-B16C-46BC-9424-99874614C6A1}">
                  <wpsdc:indentchars xmlns:wpsdc="http://www.wps.cn/officeDocument/2017/drawingmlCustomData" xmlns="" val="200" checksum="282533468"/>
                </a:ext>
              </a:extLst>
            </a:pPr>
            <a:r>
              <a:rPr lang="zh-CN" altLang="en-US" sz="2000" dirty="0">
                <a:latin typeface="黑体" panose="02010609060101010101" charset="-122"/>
                <a:ea typeface="黑体" panose="02010609060101010101" charset="-122"/>
              </a:rPr>
              <a:t>激光器是具有光的受激辐射放大功率的器件。</a:t>
            </a:r>
          </a:p>
        </p:txBody>
      </p:sp>
    </p:spTree>
    <p:custDataLst>
      <p:tags r:id="rId1"/>
    </p:custDataLst>
  </p:cSld>
  <p:clrMapOvr>
    <a:masterClrMapping/>
  </p:clrMapOvr>
  <p:transition>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05"/>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sp>
        <p:nvSpPr>
          <p:cNvPr id="7" name="文本框 6"/>
          <p:cNvSpPr txBox="1"/>
          <p:nvPr/>
        </p:nvSpPr>
        <p:spPr>
          <a:xfrm>
            <a:off x="896055" y="278959"/>
            <a:ext cx="10625455" cy="4068421"/>
          </a:xfrm>
          <a:prstGeom prst="rect">
            <a:avLst/>
          </a:prstGeom>
          <a:noFill/>
        </p:spPr>
        <p:txBody>
          <a:bodyPr wrap="square" rtlCol="0">
            <a:spAutoFit/>
          </a:bodyPr>
          <a:lstStyle/>
          <a:p>
            <a:pPr indent="0" fontAlgn="auto">
              <a:lnSpc>
                <a:spcPct val="150000"/>
              </a:lnSpc>
              <a:buClrTx/>
              <a:buSzTx/>
              <a:buFontTx/>
            </a:pPr>
            <a:r>
              <a:rPr lang="zh-CN" altLang="en-US" sz="3200" b="1" dirty="0">
                <a:solidFill>
                  <a:srgbClr val="0000FF"/>
                </a:solidFill>
                <a:latin typeface="黑体" panose="02010609060101010101" charset="-122"/>
                <a:ea typeface="黑体" panose="02010609060101010101" charset="-122"/>
              </a:rPr>
              <a:t>2.光纤传感器的应用</a:t>
            </a:r>
          </a:p>
          <a:p>
            <a:pPr indent="0" fontAlgn="auto">
              <a:lnSpc>
                <a:spcPct val="150000"/>
              </a:lnSpc>
              <a:buClrTx/>
              <a:buSzTx/>
              <a:buFontTx/>
              <a:extLst>
                <a:ext uri="{35155182-B16C-46BC-9424-99874614C6A1}">
                  <wpsdc:indentchars xmlns:wpsdc="http://www.wps.cn/officeDocument/2017/drawingmlCustomData" xmlns="" val="0" checksum="3407529306"/>
                </a:ext>
              </a:extLst>
            </a:pPr>
            <a:r>
              <a:rPr lang="zh-CN" altLang="en-US" sz="2400" dirty="0">
                <a:solidFill>
                  <a:schemeClr val="bg1"/>
                </a:solidFill>
                <a:highlight>
                  <a:srgbClr val="FF00FF"/>
                </a:highlight>
                <a:latin typeface="黑体" panose="02010609060101010101" charset="-122"/>
                <a:ea typeface="黑体" panose="02010609060101010101" charset="-122"/>
              </a:rPr>
              <a:t>光纤加速度传感器 </a:t>
            </a:r>
          </a:p>
          <a:p>
            <a:pPr indent="0" fontAlgn="auto">
              <a:lnSpc>
                <a:spcPct val="150000"/>
              </a:lnSpc>
              <a:buClrTx/>
              <a:buSzTx/>
              <a:buFontTx/>
              <a:extLst>
                <a:ext uri="{35155182-B16C-46BC-9424-99874614C6A1}">
                  <wpsdc:indentchars xmlns:wpsdc="http://www.wps.cn/officeDocument/2017/drawingmlCustomData" xmlns="" val="0" checksum="3407529306"/>
                </a:ext>
              </a:extLst>
            </a:pPr>
            <a:r>
              <a:rPr lang="zh-CN" altLang="en-US" sz="2400" dirty="0">
                <a:solidFill>
                  <a:schemeClr val="tx1"/>
                </a:solidFill>
                <a:latin typeface="黑体" panose="02010609060101010101" charset="-122"/>
                <a:ea typeface="黑体" panose="02010609060101010101" charset="-122"/>
              </a:rPr>
              <a:t>光纤加速度传感器是一种简谐振子的结构形式。当传感器感受加速度时，由于质量块对光纤的作用，从而使光纤被拉伸，引起光程差的改变。相位改变的激光束由单模光纤射出后与参考光束会合产生干涉效应。激光干涉仪干涉条纹的移动可由光电接收装置转换为电信号，经过信号处理电路处理后便可以正确地测出加速度值。</a:t>
            </a:r>
          </a:p>
        </p:txBody>
      </p:sp>
      <p:pic>
        <p:nvPicPr>
          <p:cNvPr id="2" name="图片 1" descr="0fbdf931823d71d5d218025fc270a9c6"/>
          <p:cNvPicPr>
            <a:picLocks noChangeAspect="1"/>
          </p:cNvPicPr>
          <p:nvPr/>
        </p:nvPicPr>
        <p:blipFill>
          <a:blip r:embed="rId3"/>
          <a:stretch>
            <a:fillRect/>
          </a:stretch>
        </p:blipFill>
        <p:spPr>
          <a:xfrm>
            <a:off x="4494530" y="4226560"/>
            <a:ext cx="3200400" cy="2143125"/>
          </a:xfrm>
          <a:prstGeom prst="rect">
            <a:avLst/>
          </a:prstGeom>
        </p:spPr>
      </p:pic>
    </p:spTree>
    <p:custDataLst>
      <p:tags r:id="rId1"/>
    </p:custData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2344122" y="454673"/>
            <a:ext cx="4200525" cy="641350"/>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3600" b="1" dirty="0">
                <a:solidFill>
                  <a:schemeClr val="bg1"/>
                </a:solidFill>
                <a:latin typeface="仿宋_GB2312" pitchFamily="49" charset="-122"/>
                <a:ea typeface="仿宋_GB2312" pitchFamily="49" charset="-122"/>
              </a:rPr>
              <a:t>光纤温度传感器</a:t>
            </a:r>
          </a:p>
        </p:txBody>
      </p:sp>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9660" y="2326336"/>
            <a:ext cx="4800600" cy="15938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5547" y="3931298"/>
            <a:ext cx="4557713" cy="2295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5"/>
          <p:cNvSpPr>
            <a:spLocks noChangeArrowheads="1"/>
          </p:cNvSpPr>
          <p:nvPr/>
        </p:nvSpPr>
        <p:spPr bwMode="auto">
          <a:xfrm>
            <a:off x="2271097" y="1173811"/>
            <a:ext cx="6705600" cy="641350"/>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spcBef>
                <a:spcPct val="50000"/>
              </a:spcBef>
            </a:pPr>
            <a:r>
              <a:rPr lang="zh-CN" altLang="en-US" sz="3600" b="1">
                <a:solidFill>
                  <a:schemeClr val="bg1"/>
                </a:solidFill>
                <a:ea typeface="黑体" panose="02010609060101010101" charset="-122"/>
              </a:rPr>
              <a:t>半导体光吸收型光纤温度传感器</a:t>
            </a:r>
          </a:p>
        </p:txBody>
      </p:sp>
      <p:sp>
        <p:nvSpPr>
          <p:cNvPr id="13" name="Rectangle 6"/>
          <p:cNvSpPr>
            <a:spLocks noChangeArrowheads="1"/>
          </p:cNvSpPr>
          <p:nvPr/>
        </p:nvSpPr>
        <p:spPr bwMode="auto">
          <a:xfrm>
            <a:off x="6049347" y="1894536"/>
            <a:ext cx="3783013" cy="946150"/>
          </a:xfrm>
          <a:prstGeom prst="rect">
            <a:avLst/>
          </a:prstGeom>
          <a:solidFill>
            <a:srgbClr val="6023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en-US" altLang="zh-CN" sz="2800" b="1">
                <a:solidFill>
                  <a:schemeClr val="bg1"/>
                </a:solidFill>
                <a:latin typeface="黑体" panose="02010609060101010101" charset="-122"/>
                <a:ea typeface="黑体" panose="02010609060101010101" charset="-122"/>
              </a:rPr>
              <a:t>7</a:t>
            </a:r>
            <a:r>
              <a:rPr lang="zh-CN" altLang="en-US" sz="2800" b="1">
                <a:solidFill>
                  <a:schemeClr val="bg1"/>
                </a:solidFill>
                <a:latin typeface="黑体" panose="02010609060101010101" charset="-122"/>
                <a:ea typeface="黑体" panose="02010609060101010101" charset="-122"/>
              </a:rPr>
              <a:t>一半导体吸收元件，</a:t>
            </a:r>
          </a:p>
          <a:p>
            <a:pPr eaLnBrk="1" hangingPunct="1"/>
            <a:r>
              <a:rPr lang="zh-CN" altLang="en-US" sz="2800" b="1">
                <a:solidFill>
                  <a:schemeClr val="bg1"/>
                </a:solidFill>
                <a:latin typeface="黑体" panose="02010609060101010101" charset="-122"/>
                <a:ea typeface="黑体" panose="02010609060101010101" charset="-122"/>
              </a:rPr>
              <a:t>透光率随温度变化</a:t>
            </a:r>
          </a:p>
        </p:txBody>
      </p:sp>
      <p:sp>
        <p:nvSpPr>
          <p:cNvPr id="14" name="Rectangle 7"/>
          <p:cNvSpPr>
            <a:spLocks noChangeArrowheads="1"/>
          </p:cNvSpPr>
          <p:nvPr/>
        </p:nvSpPr>
        <p:spPr bwMode="auto">
          <a:xfrm>
            <a:off x="6506547" y="4693298"/>
            <a:ext cx="1104900" cy="641350"/>
          </a:xfrm>
          <a:prstGeom prst="rect">
            <a:avLst/>
          </a:prstGeom>
          <a:solidFill>
            <a:srgbClr val="6023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3600" b="1">
                <a:solidFill>
                  <a:schemeClr val="bg1"/>
                </a:solidFill>
                <a:latin typeface="黑体" panose="02010609060101010101" charset="-122"/>
                <a:ea typeface="黑体" panose="02010609060101010101" charset="-122"/>
              </a:rPr>
              <a:t>探头</a:t>
            </a:r>
          </a:p>
        </p:txBody>
      </p:sp>
      <p:sp>
        <p:nvSpPr>
          <p:cNvPr id="15" name="Rectangle 8"/>
          <p:cNvSpPr>
            <a:spLocks noChangeArrowheads="1"/>
          </p:cNvSpPr>
          <p:nvPr/>
        </p:nvSpPr>
        <p:spPr bwMode="auto">
          <a:xfrm>
            <a:off x="2010747" y="2150123"/>
            <a:ext cx="1104900" cy="641350"/>
          </a:xfrm>
          <a:prstGeom prst="rect">
            <a:avLst/>
          </a:prstGeom>
          <a:solidFill>
            <a:srgbClr val="6023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3600" b="1">
                <a:solidFill>
                  <a:schemeClr val="bg1"/>
                </a:solidFill>
                <a:latin typeface="黑体" panose="02010609060101010101" charset="-122"/>
                <a:ea typeface="黑体" panose="02010609060101010101" charset="-122"/>
              </a:rPr>
              <a:t>探头</a:t>
            </a:r>
          </a:p>
        </p:txBody>
      </p:sp>
    </p:spTree>
    <p:custDataLst>
      <p:tags r:id="rId1"/>
    </p:custData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05"/>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sp>
        <p:nvSpPr>
          <p:cNvPr id="7" name="文本框 6"/>
          <p:cNvSpPr txBox="1"/>
          <p:nvPr/>
        </p:nvSpPr>
        <p:spPr>
          <a:xfrm>
            <a:off x="1047680" y="186372"/>
            <a:ext cx="10625455" cy="2185214"/>
          </a:xfrm>
          <a:prstGeom prst="rect">
            <a:avLst/>
          </a:prstGeom>
          <a:noFill/>
        </p:spPr>
        <p:txBody>
          <a:bodyPr wrap="square" rtlCol="0">
            <a:spAutoFit/>
          </a:bodyPr>
          <a:lstStyle/>
          <a:p>
            <a:pPr indent="0" fontAlgn="auto">
              <a:lnSpc>
                <a:spcPct val="200000"/>
              </a:lnSpc>
              <a:buClrTx/>
              <a:buSzTx/>
              <a:buFontTx/>
            </a:pPr>
            <a:r>
              <a:rPr lang="zh-CN" altLang="en-US" sz="3200" b="1" dirty="0">
                <a:solidFill>
                  <a:srgbClr val="0000FF"/>
                </a:solidFill>
                <a:highlight>
                  <a:srgbClr val="00FFFF"/>
                </a:highlight>
                <a:latin typeface="黑体" panose="02010609060101010101" charset="-122"/>
                <a:ea typeface="黑体" panose="02010609060101010101" charset="-122"/>
                <a:cs typeface="黑体" panose="02010609060101010101" charset="-122"/>
              </a:rPr>
              <a:t>光纤旋涡流量传感器</a:t>
            </a:r>
          </a:p>
          <a:p>
            <a:pPr indent="0" fontAlgn="auto">
              <a:buClrTx/>
              <a:buSzTx/>
              <a:buFontTx/>
              <a:extLst>
                <a:ext uri="{35155182-B16C-46BC-9424-99874614C6A1}">
                  <wpsdc:indentchars xmlns:wpsdc="http://www.wps.cn/officeDocument/2017/drawingmlCustomData" xmlns="" val="0" checksum="3407529306"/>
                </a:ext>
              </a:extLst>
            </a:pPr>
            <a:r>
              <a:rPr lang="zh-CN" altLang="en-US" sz="2400" dirty="0">
                <a:solidFill>
                  <a:schemeClr val="tx1"/>
                </a:solidFill>
                <a:latin typeface="黑体" panose="02010609060101010101" charset="-122"/>
                <a:ea typeface="黑体" panose="02010609060101010101" charset="-122"/>
              </a:rPr>
              <a:t>光纤旋涡流量传感器是将一根多模光纤垂直地装入管道，当液体或气体流经与其垂直的光纤时，光纤受到流体涡流的作用而振动，振动的频率与流速有关。测出频率就可知流速。</a:t>
            </a:r>
          </a:p>
        </p:txBody>
      </p:sp>
      <p:pic>
        <p:nvPicPr>
          <p:cNvPr id="2" name="图片 1" descr="db51a8e7b1b615ec9d569376b3f4a449"/>
          <p:cNvPicPr>
            <a:picLocks noChangeAspect="1"/>
          </p:cNvPicPr>
          <p:nvPr/>
        </p:nvPicPr>
        <p:blipFill>
          <a:blip r:embed="rId3"/>
          <a:stretch>
            <a:fillRect/>
          </a:stretch>
        </p:blipFill>
        <p:spPr>
          <a:xfrm>
            <a:off x="2637620" y="2727325"/>
            <a:ext cx="6144260" cy="2858770"/>
          </a:xfrm>
          <a:prstGeom prst="rect">
            <a:avLst/>
          </a:prstGeom>
        </p:spPr>
      </p:pic>
    </p:spTree>
    <p:custDataLst>
      <p:tags r:id="rId1"/>
    </p:custData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433" y="97972"/>
            <a:ext cx="62484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descr="c3_8_4_fig2"/>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174033" y="2841172"/>
            <a:ext cx="6324600"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a:spLocks noChangeArrowheads="1"/>
          </p:cNvSpPr>
          <p:nvPr/>
        </p:nvSpPr>
        <p:spPr bwMode="auto">
          <a:xfrm>
            <a:off x="6822233" y="2841172"/>
            <a:ext cx="3200400" cy="946150"/>
          </a:xfrm>
          <a:prstGeom prst="rect">
            <a:avLst/>
          </a:prstGeom>
          <a:solidFill>
            <a:srgbClr val="3D12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2800" b="1">
                <a:solidFill>
                  <a:schemeClr val="bg1"/>
                </a:solidFill>
                <a:ea typeface="黑体" panose="02010609060101010101" charset="-122"/>
              </a:rPr>
              <a:t>光纤涡流流速计</a:t>
            </a:r>
            <a:r>
              <a:rPr lang="en-US" altLang="zh-CN" sz="2800" b="1">
                <a:solidFill>
                  <a:schemeClr val="bg1"/>
                </a:solidFill>
                <a:ea typeface="黑体" panose="02010609060101010101" charset="-122"/>
              </a:rPr>
              <a:t>.</a:t>
            </a:r>
          </a:p>
          <a:p>
            <a:pPr eaLnBrk="1" hangingPunct="1"/>
            <a:r>
              <a:rPr lang="zh-CN" altLang="en-US" sz="2800" b="1">
                <a:solidFill>
                  <a:schemeClr val="bg1"/>
                </a:solidFill>
                <a:ea typeface="黑体" panose="02010609060101010101" charset="-122"/>
              </a:rPr>
              <a:t>多模光纤。</a:t>
            </a:r>
          </a:p>
        </p:txBody>
      </p:sp>
    </p:spTree>
    <p:custDataLst>
      <p:tags r:id="rId1"/>
    </p:custData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018491" y="669925"/>
            <a:ext cx="4127500" cy="641350"/>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3600" b="1" dirty="0">
                <a:solidFill>
                  <a:schemeClr val="bg1"/>
                </a:solidFill>
                <a:latin typeface="仿宋_GB2312" pitchFamily="49" charset="-122"/>
                <a:ea typeface="仿宋_GB2312" pitchFamily="49" charset="-122"/>
              </a:rPr>
              <a:t>光纤位移传感器</a:t>
            </a:r>
          </a:p>
        </p:txBody>
      </p:sp>
      <p:pic>
        <p:nvPicPr>
          <p:cNvPr id="9" name="Picture 40" descr="9-15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941" y="1749425"/>
            <a:ext cx="4859337"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1"/>
          <p:cNvSpPr txBox="1">
            <a:spLocks noChangeArrowheads="1"/>
          </p:cNvSpPr>
          <p:nvPr/>
        </p:nvSpPr>
        <p:spPr bwMode="auto">
          <a:xfrm>
            <a:off x="1729566" y="1533525"/>
            <a:ext cx="3889375" cy="3889375"/>
          </a:xfrm>
          <a:prstGeom prst="rect">
            <a:avLst/>
          </a:prstGeom>
          <a:noFill/>
          <a:ln>
            <a:noFill/>
          </a:ln>
          <a:effectLst/>
          <a:extLst>
            <a:ext uri="{909E8E84-426E-40DD-AFC4-6F175D3DCCD1}">
              <a14:hiddenFill xmlns:a14="http://schemas.microsoft.com/office/drawing/2010/main">
                <a:solidFill>
                  <a:srgbClr val="F7FC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spcBef>
                <a:spcPct val="40000"/>
              </a:spcBef>
            </a:pPr>
            <a:r>
              <a:rPr lang="zh-CN" altLang="en-US" b="1">
                <a:solidFill>
                  <a:schemeClr val="hlink"/>
                </a:solidFill>
                <a:latin typeface="楷体_GB2312" pitchFamily="49" charset="-122"/>
                <a:ea typeface="楷体_GB2312" pitchFamily="49" charset="-122"/>
              </a:rPr>
              <a:t>反射式光强调制测量位移</a:t>
            </a:r>
          </a:p>
          <a:p>
            <a:pPr algn="just" eaLnBrk="1" hangingPunct="1">
              <a:spcBef>
                <a:spcPct val="40000"/>
              </a:spcBef>
            </a:pPr>
            <a:r>
              <a:rPr lang="zh-CN" altLang="en-US" b="1">
                <a:solidFill>
                  <a:srgbClr val="000000"/>
                </a:solidFill>
                <a:latin typeface="楷体_GB2312" pitchFamily="49" charset="-122"/>
                <a:ea typeface="楷体_GB2312" pitchFamily="49" charset="-122"/>
              </a:rPr>
              <a:t>由光纤输出的光照射到反射面上发生反射，其中一部分反射光返回光纤，测出反射光的光强，就能确定反射面位移情况。这种传感器可使用两根光纤，分别作传输发射光及接收光用；也可以用一根光纤同时承担两种功能。为增加光通量可采用光纤束。</a:t>
            </a:r>
          </a:p>
        </p:txBody>
      </p:sp>
    </p:spTree>
    <p:custDataLst>
      <p:tags r:id="rId1"/>
    </p:custData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ChangeArrowheads="1"/>
          </p:cNvSpPr>
          <p:nvPr/>
        </p:nvSpPr>
        <p:spPr bwMode="auto">
          <a:xfrm>
            <a:off x="3337716" y="405896"/>
            <a:ext cx="4419600" cy="641350"/>
          </a:xfrm>
          <a:prstGeom prst="rect">
            <a:avLst/>
          </a:prstGeom>
          <a:solidFill>
            <a:srgbClr val="3D12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r>
              <a:rPr lang="zh-CN" altLang="en-US" sz="3600" b="1">
                <a:solidFill>
                  <a:schemeClr val="bg1"/>
                </a:solidFill>
                <a:ea typeface="华文新魏" panose="02010800040101010101" pitchFamily="2" charset="-122"/>
              </a:rPr>
              <a:t>光纤压力传感器</a:t>
            </a:r>
            <a:endParaRPr lang="zh-CN" altLang="en-US" sz="3600" b="1" baseline="-25000">
              <a:solidFill>
                <a:schemeClr val="bg1"/>
              </a:solidFill>
              <a:ea typeface="华文新魏" panose="02010800040101010101" pitchFamily="2" charset="-122"/>
            </a:endParaRPr>
          </a:p>
        </p:txBody>
      </p:sp>
      <p:grpSp>
        <p:nvGrpSpPr>
          <p:cNvPr id="10" name="Group 4"/>
          <p:cNvGrpSpPr/>
          <p:nvPr/>
        </p:nvGrpSpPr>
        <p:grpSpPr bwMode="auto">
          <a:xfrm>
            <a:off x="2276540" y="1740743"/>
            <a:ext cx="7329488" cy="2835275"/>
            <a:chOff x="531" y="2052"/>
            <a:chExt cx="4617" cy="1786"/>
          </a:xfrm>
        </p:grpSpPr>
        <p:sp>
          <p:nvSpPr>
            <p:cNvPr id="11" name="Rectangle 5"/>
            <p:cNvSpPr>
              <a:spLocks noChangeArrowheads="1"/>
            </p:cNvSpPr>
            <p:nvPr/>
          </p:nvSpPr>
          <p:spPr bwMode="auto">
            <a:xfrm>
              <a:off x="1391" y="3493"/>
              <a:ext cx="227" cy="147"/>
            </a:xfrm>
            <a:prstGeom prst="rect">
              <a:avLst/>
            </a:prstGeom>
            <a:solidFill>
              <a:srgbClr val="00FFFF"/>
            </a:solidFill>
            <a:ln w="9525">
              <a:solidFill>
                <a:srgbClr val="00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2" name="Rectangle 6"/>
            <p:cNvSpPr>
              <a:spLocks noChangeArrowheads="1"/>
            </p:cNvSpPr>
            <p:nvPr/>
          </p:nvSpPr>
          <p:spPr bwMode="auto">
            <a:xfrm>
              <a:off x="1379" y="2681"/>
              <a:ext cx="227" cy="147"/>
            </a:xfrm>
            <a:prstGeom prst="rect">
              <a:avLst/>
            </a:prstGeom>
            <a:solidFill>
              <a:srgbClr val="00FFFF"/>
            </a:solidFill>
            <a:ln w="9525">
              <a:solidFill>
                <a:srgbClr val="00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3" name="Text Box 7"/>
            <p:cNvSpPr txBox="1">
              <a:spLocks noChangeArrowheads="1"/>
            </p:cNvSpPr>
            <p:nvPr/>
          </p:nvSpPr>
          <p:spPr bwMode="auto">
            <a:xfrm>
              <a:off x="531" y="2632"/>
              <a:ext cx="819" cy="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defRPr/>
              </a:pPr>
              <a:r>
                <a:rPr kumimoji="0" lang="zh-CN" altLang="en-US" b="1">
                  <a:effectLst>
                    <a:outerShdw blurRad="38100" dist="38100" dir="2700000" algn="tl">
                      <a:srgbClr val="C0C0C0"/>
                    </a:outerShdw>
                  </a:effectLst>
                  <a:latin typeface="楷体_GB2312" pitchFamily="49" charset="-122"/>
                  <a:ea typeface="楷体_GB2312" pitchFamily="49" charset="-122"/>
                </a:rPr>
                <a:t>光源</a:t>
              </a:r>
            </a:p>
          </p:txBody>
        </p:sp>
        <p:sp>
          <p:nvSpPr>
            <p:cNvPr id="14" name="Text Box 8"/>
            <p:cNvSpPr txBox="1">
              <a:spLocks noChangeArrowheads="1"/>
            </p:cNvSpPr>
            <p:nvPr/>
          </p:nvSpPr>
          <p:spPr bwMode="auto">
            <a:xfrm>
              <a:off x="565" y="3460"/>
              <a:ext cx="614"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defRPr/>
              </a:pPr>
              <a:r>
                <a:rPr kumimoji="0" lang="zh-CN" altLang="en-US" b="1">
                  <a:effectLst>
                    <a:outerShdw blurRad="38100" dist="38100" dir="2700000" algn="tl">
                      <a:srgbClr val="C0C0C0"/>
                    </a:outerShdw>
                  </a:effectLst>
                  <a:latin typeface="楷体_GB2312" pitchFamily="49" charset="-122"/>
                  <a:ea typeface="楷体_GB2312" pitchFamily="49" charset="-122"/>
                </a:rPr>
                <a:t>接收</a:t>
              </a:r>
            </a:p>
          </p:txBody>
        </p:sp>
        <p:sp>
          <p:nvSpPr>
            <p:cNvPr id="15" name="Text Box 9"/>
            <p:cNvSpPr txBox="1">
              <a:spLocks noChangeArrowheads="1"/>
            </p:cNvSpPr>
            <p:nvPr/>
          </p:nvSpPr>
          <p:spPr bwMode="auto">
            <a:xfrm>
              <a:off x="2435" y="2052"/>
              <a:ext cx="1088"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defRPr/>
              </a:pPr>
              <a:r>
                <a:rPr kumimoji="0" lang="en-US" altLang="zh-CN" b="1">
                  <a:effectLst>
                    <a:outerShdw blurRad="38100" dist="38100" dir="2700000" algn="tl">
                      <a:srgbClr val="C0C0C0"/>
                    </a:outerShdw>
                  </a:effectLst>
                  <a:latin typeface="楷体_GB2312" pitchFamily="49" charset="-122"/>
                  <a:ea typeface="楷体_GB2312" pitchFamily="49" charset="-122"/>
                </a:rPr>
                <a:t>Y</a:t>
              </a:r>
              <a:r>
                <a:rPr kumimoji="0" lang="zh-CN" altLang="en-US" b="1">
                  <a:effectLst>
                    <a:outerShdw blurRad="38100" dist="38100" dir="2700000" algn="tl">
                      <a:srgbClr val="C0C0C0"/>
                    </a:outerShdw>
                  </a:effectLst>
                  <a:latin typeface="楷体_GB2312" pitchFamily="49" charset="-122"/>
                  <a:ea typeface="楷体_GB2312" pitchFamily="49" charset="-122"/>
                </a:rPr>
                <a:t>形光纤束</a:t>
              </a:r>
            </a:p>
          </p:txBody>
        </p:sp>
        <p:sp>
          <p:nvSpPr>
            <p:cNvPr id="16" name="Text Box 10"/>
            <p:cNvSpPr txBox="1">
              <a:spLocks noChangeArrowheads="1"/>
            </p:cNvSpPr>
            <p:nvPr/>
          </p:nvSpPr>
          <p:spPr bwMode="auto">
            <a:xfrm>
              <a:off x="3647" y="2274"/>
              <a:ext cx="556"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defRPr/>
              </a:pPr>
              <a:r>
                <a:rPr kumimoji="0" lang="zh-CN" altLang="en-US" b="1">
                  <a:effectLst>
                    <a:outerShdw blurRad="38100" dist="38100" dir="2700000" algn="tl">
                      <a:srgbClr val="C0C0C0"/>
                    </a:outerShdw>
                  </a:effectLst>
                  <a:latin typeface="楷体_GB2312" pitchFamily="49" charset="-122"/>
                  <a:ea typeface="楷体_GB2312" pitchFamily="49" charset="-122"/>
                </a:rPr>
                <a:t>壳体</a:t>
              </a:r>
            </a:p>
          </p:txBody>
        </p:sp>
        <p:sp>
          <p:nvSpPr>
            <p:cNvPr id="17" name="Text Box 11"/>
            <p:cNvSpPr txBox="1">
              <a:spLocks noChangeArrowheads="1"/>
            </p:cNvSpPr>
            <p:nvPr/>
          </p:nvSpPr>
          <p:spPr bwMode="auto">
            <a:xfrm>
              <a:off x="4721" y="3052"/>
              <a:ext cx="344" cy="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defRPr/>
              </a:pPr>
              <a:r>
                <a:rPr kumimoji="0" lang="en-US" altLang="zh-CN" b="1" i="1">
                  <a:effectLst>
                    <a:outerShdw blurRad="38100" dist="38100" dir="2700000" algn="tl">
                      <a:srgbClr val="C0C0C0"/>
                    </a:outerShdw>
                  </a:effectLst>
                  <a:latin typeface="楷体_GB2312" pitchFamily="49" charset="-122"/>
                  <a:ea typeface="楷体_GB2312" pitchFamily="49" charset="-122"/>
                </a:rPr>
                <a:t>P</a:t>
              </a:r>
              <a:endParaRPr kumimoji="0" lang="en-US" altLang="zh-CN" b="1">
                <a:effectLst>
                  <a:outerShdw blurRad="38100" dist="38100" dir="2700000" algn="tl">
                    <a:srgbClr val="C0C0C0"/>
                  </a:outerShdw>
                </a:effectLst>
                <a:latin typeface="楷体_GB2312" pitchFamily="49" charset="-122"/>
                <a:ea typeface="楷体_GB2312" pitchFamily="49" charset="-122"/>
              </a:endParaRPr>
            </a:p>
          </p:txBody>
        </p:sp>
        <p:sp>
          <p:nvSpPr>
            <p:cNvPr id="18" name="Freeform 12" descr="深色下对角线"/>
            <p:cNvSpPr/>
            <p:nvPr/>
          </p:nvSpPr>
          <p:spPr bwMode="auto">
            <a:xfrm>
              <a:off x="3328" y="2760"/>
              <a:ext cx="832" cy="133"/>
            </a:xfrm>
            <a:custGeom>
              <a:avLst/>
              <a:gdLst>
                <a:gd name="T0" fmla="*/ 823 w 967"/>
                <a:gd name="T1" fmla="*/ 0 h 104"/>
                <a:gd name="T2" fmla="*/ 0 w 967"/>
                <a:gd name="T3" fmla="*/ 0 h 104"/>
                <a:gd name="T4" fmla="*/ 0 w 967"/>
                <a:gd name="T5" fmla="*/ 133 h 104"/>
                <a:gd name="T6" fmla="*/ 832 w 967"/>
                <a:gd name="T7" fmla="*/ 133 h 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104">
                  <a:moveTo>
                    <a:pt x="956" y="0"/>
                  </a:moveTo>
                  <a:lnTo>
                    <a:pt x="0" y="0"/>
                  </a:lnTo>
                  <a:lnTo>
                    <a:pt x="0" y="104"/>
                  </a:lnTo>
                  <a:lnTo>
                    <a:pt x="967" y="104"/>
                  </a:lnTo>
                </a:path>
              </a:pathLst>
            </a:custGeom>
            <a:pattFill prst="dkDnDiag">
              <a:fgClr>
                <a:srgbClr val="FFFF00"/>
              </a:fgClr>
              <a:bgClr>
                <a:schemeClr val="tx2"/>
              </a:bgClr>
            </a:pattFill>
            <a:ln w="28575" cap="flat" cmpd="sng">
              <a:solidFill>
                <a:srgbClr val="FFFF00"/>
              </a:solidFill>
              <a:prstDash val="solid"/>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Freeform 13" descr="深色下对角线"/>
            <p:cNvSpPr/>
            <p:nvPr/>
          </p:nvSpPr>
          <p:spPr bwMode="auto">
            <a:xfrm>
              <a:off x="3328" y="3433"/>
              <a:ext cx="832" cy="135"/>
            </a:xfrm>
            <a:custGeom>
              <a:avLst/>
              <a:gdLst>
                <a:gd name="T0" fmla="*/ 823 w 967"/>
                <a:gd name="T1" fmla="*/ 0 h 104"/>
                <a:gd name="T2" fmla="*/ 0 w 967"/>
                <a:gd name="T3" fmla="*/ 0 h 104"/>
                <a:gd name="T4" fmla="*/ 0 w 967"/>
                <a:gd name="T5" fmla="*/ 135 h 104"/>
                <a:gd name="T6" fmla="*/ 832 w 967"/>
                <a:gd name="T7" fmla="*/ 135 h 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104">
                  <a:moveTo>
                    <a:pt x="956" y="0"/>
                  </a:moveTo>
                  <a:lnTo>
                    <a:pt x="0" y="0"/>
                  </a:lnTo>
                  <a:lnTo>
                    <a:pt x="0" y="104"/>
                  </a:lnTo>
                  <a:lnTo>
                    <a:pt x="967" y="104"/>
                  </a:lnTo>
                </a:path>
              </a:pathLst>
            </a:custGeom>
            <a:pattFill prst="dkDnDiag">
              <a:fgClr>
                <a:srgbClr val="FFFF00"/>
              </a:fgClr>
              <a:bgClr>
                <a:schemeClr val="tx2"/>
              </a:bgClr>
            </a:pattFill>
            <a:ln w="28575" cap="flat" cmpd="sng">
              <a:solidFill>
                <a:srgbClr val="FFFF00"/>
              </a:solidFill>
              <a:prstDash val="solid"/>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14"/>
            <p:cNvSpPr>
              <a:spLocks noChangeShapeType="1"/>
            </p:cNvSpPr>
            <p:nvPr/>
          </p:nvSpPr>
          <p:spPr bwMode="auto">
            <a:xfrm>
              <a:off x="4053" y="2896"/>
              <a:ext cx="0" cy="537"/>
            </a:xfrm>
            <a:prstGeom prst="line">
              <a:avLst/>
            </a:prstGeom>
            <a:noFill/>
            <a:ln w="28575">
              <a:solidFill>
                <a:srgbClr val="0DFF0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Freeform 15"/>
            <p:cNvSpPr/>
            <p:nvPr/>
          </p:nvSpPr>
          <p:spPr bwMode="auto">
            <a:xfrm>
              <a:off x="1393" y="2670"/>
              <a:ext cx="2480" cy="1011"/>
            </a:xfrm>
            <a:custGeom>
              <a:avLst/>
              <a:gdLst>
                <a:gd name="T0" fmla="*/ 161 w 1977"/>
                <a:gd name="T1" fmla="*/ 0 h 783"/>
                <a:gd name="T2" fmla="*/ 1219 w 1977"/>
                <a:gd name="T3" fmla="*/ 0 h 783"/>
                <a:gd name="T4" fmla="*/ 1619 w 1977"/>
                <a:gd name="T5" fmla="*/ 342 h 783"/>
                <a:gd name="T6" fmla="*/ 2480 w 1977"/>
                <a:gd name="T7" fmla="*/ 342 h 783"/>
                <a:gd name="T8" fmla="*/ 2480 w 1977"/>
                <a:gd name="T9" fmla="*/ 655 h 783"/>
                <a:gd name="T10" fmla="*/ 1518 w 1977"/>
                <a:gd name="T11" fmla="*/ 655 h 783"/>
                <a:gd name="T12" fmla="*/ 1167 w 1977"/>
                <a:gd name="T13" fmla="*/ 1011 h 783"/>
                <a:gd name="T14" fmla="*/ 0 w 1977"/>
                <a:gd name="T15" fmla="*/ 1011 h 78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77" h="783">
                  <a:moveTo>
                    <a:pt x="128" y="0"/>
                  </a:moveTo>
                  <a:lnTo>
                    <a:pt x="972" y="0"/>
                  </a:lnTo>
                  <a:lnTo>
                    <a:pt x="1291" y="265"/>
                  </a:lnTo>
                  <a:lnTo>
                    <a:pt x="1977" y="265"/>
                  </a:lnTo>
                  <a:lnTo>
                    <a:pt x="1977" y="507"/>
                  </a:lnTo>
                  <a:lnTo>
                    <a:pt x="1210" y="507"/>
                  </a:lnTo>
                  <a:lnTo>
                    <a:pt x="930" y="783"/>
                  </a:lnTo>
                  <a:lnTo>
                    <a:pt x="0" y="783"/>
                  </a:lnTo>
                </a:path>
              </a:pathLst>
            </a:custGeom>
            <a:solidFill>
              <a:srgbClr val="00FFFF"/>
            </a:solidFill>
            <a:ln w="2857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Freeform 16"/>
            <p:cNvSpPr/>
            <p:nvPr/>
          </p:nvSpPr>
          <p:spPr bwMode="auto">
            <a:xfrm>
              <a:off x="1468" y="2834"/>
              <a:ext cx="1405" cy="656"/>
            </a:xfrm>
            <a:custGeom>
              <a:avLst/>
              <a:gdLst>
                <a:gd name="T0" fmla="*/ 178 w 1119"/>
                <a:gd name="T1" fmla="*/ 0 h 507"/>
                <a:gd name="T2" fmla="*/ 1089 w 1119"/>
                <a:gd name="T3" fmla="*/ 0 h 507"/>
                <a:gd name="T4" fmla="*/ 1405 w 1119"/>
                <a:gd name="T5" fmla="*/ 344 h 507"/>
                <a:gd name="T6" fmla="*/ 1089 w 1119"/>
                <a:gd name="T7" fmla="*/ 656 h 507"/>
                <a:gd name="T8" fmla="*/ 0 w 1119"/>
                <a:gd name="T9" fmla="*/ 656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9" h="507">
                  <a:moveTo>
                    <a:pt x="142" y="0"/>
                  </a:moveTo>
                  <a:lnTo>
                    <a:pt x="867" y="0"/>
                  </a:lnTo>
                  <a:lnTo>
                    <a:pt x="1119" y="266"/>
                  </a:lnTo>
                  <a:lnTo>
                    <a:pt x="867" y="507"/>
                  </a:lnTo>
                  <a:lnTo>
                    <a:pt x="0" y="507"/>
                  </a:lnTo>
                </a:path>
              </a:pathLst>
            </a:custGeom>
            <a:noFill/>
            <a:ln w="28575" cap="flat" cmpd="sng">
              <a:solidFill>
                <a:schemeClr val="bg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17"/>
            <p:cNvSpPr>
              <a:spLocks noChangeShapeType="1"/>
            </p:cNvSpPr>
            <p:nvPr/>
          </p:nvSpPr>
          <p:spPr bwMode="auto">
            <a:xfrm>
              <a:off x="4148" y="2758"/>
              <a:ext cx="26" cy="135"/>
            </a:xfrm>
            <a:prstGeom prst="line">
              <a:avLst/>
            </a:prstGeom>
            <a:noFill/>
            <a:ln w="2857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18"/>
            <p:cNvSpPr>
              <a:spLocks noChangeShapeType="1"/>
            </p:cNvSpPr>
            <p:nvPr/>
          </p:nvSpPr>
          <p:spPr bwMode="auto">
            <a:xfrm flipH="1">
              <a:off x="4155" y="3433"/>
              <a:ext cx="13" cy="136"/>
            </a:xfrm>
            <a:prstGeom prst="line">
              <a:avLst/>
            </a:prstGeom>
            <a:noFill/>
            <a:ln w="2857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19"/>
            <p:cNvSpPr>
              <a:spLocks noChangeShapeType="1"/>
            </p:cNvSpPr>
            <p:nvPr/>
          </p:nvSpPr>
          <p:spPr bwMode="auto">
            <a:xfrm flipH="1">
              <a:off x="2721" y="2345"/>
              <a:ext cx="124" cy="415"/>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0"/>
            <p:cNvSpPr>
              <a:spLocks noChangeShapeType="1"/>
            </p:cNvSpPr>
            <p:nvPr/>
          </p:nvSpPr>
          <p:spPr bwMode="auto">
            <a:xfrm flipH="1">
              <a:off x="3595" y="2556"/>
              <a:ext cx="231" cy="242"/>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Text Box 21"/>
            <p:cNvSpPr txBox="1">
              <a:spLocks noChangeArrowheads="1"/>
            </p:cNvSpPr>
            <p:nvPr/>
          </p:nvSpPr>
          <p:spPr bwMode="auto">
            <a:xfrm>
              <a:off x="4229" y="2385"/>
              <a:ext cx="919"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defRPr/>
              </a:pPr>
              <a:r>
                <a:rPr kumimoji="0" lang="zh-CN" altLang="en-US" b="1">
                  <a:effectLst>
                    <a:outerShdw blurRad="38100" dist="38100" dir="2700000" algn="tl">
                      <a:srgbClr val="C0C0C0"/>
                    </a:outerShdw>
                  </a:effectLst>
                  <a:latin typeface="楷体_GB2312" pitchFamily="49" charset="-122"/>
                  <a:ea typeface="楷体_GB2312" pitchFamily="49" charset="-122"/>
                </a:rPr>
                <a:t>弹性膜片</a:t>
              </a:r>
            </a:p>
          </p:txBody>
        </p:sp>
        <p:sp>
          <p:nvSpPr>
            <p:cNvPr id="28" name="Freeform 22"/>
            <p:cNvSpPr/>
            <p:nvPr/>
          </p:nvSpPr>
          <p:spPr bwMode="auto">
            <a:xfrm>
              <a:off x="3978" y="2895"/>
              <a:ext cx="62" cy="537"/>
            </a:xfrm>
            <a:custGeom>
              <a:avLst/>
              <a:gdLst>
                <a:gd name="T0" fmla="*/ 62 w 52"/>
                <a:gd name="T1" fmla="*/ 0 h 415"/>
                <a:gd name="T2" fmla="*/ 0 w 52"/>
                <a:gd name="T3" fmla="*/ 295 h 415"/>
                <a:gd name="T4" fmla="*/ 62 w 52"/>
                <a:gd name="T5" fmla="*/ 537 h 415"/>
                <a:gd name="T6" fmla="*/ 0 60000 65536"/>
                <a:gd name="T7" fmla="*/ 0 60000 65536"/>
                <a:gd name="T8" fmla="*/ 0 60000 65536"/>
              </a:gdLst>
              <a:ahLst/>
              <a:cxnLst>
                <a:cxn ang="T6">
                  <a:pos x="T0" y="T1"/>
                </a:cxn>
                <a:cxn ang="T7">
                  <a:pos x="T2" y="T3"/>
                </a:cxn>
                <a:cxn ang="T8">
                  <a:pos x="T4" y="T5"/>
                </a:cxn>
              </a:cxnLst>
              <a:rect l="0" t="0" r="r" b="b"/>
              <a:pathLst>
                <a:path w="52" h="415">
                  <a:moveTo>
                    <a:pt x="52" y="0"/>
                  </a:moveTo>
                  <a:cubicBezTo>
                    <a:pt x="26" y="79"/>
                    <a:pt x="0" y="159"/>
                    <a:pt x="0" y="228"/>
                  </a:cubicBezTo>
                  <a:cubicBezTo>
                    <a:pt x="0" y="297"/>
                    <a:pt x="26" y="356"/>
                    <a:pt x="52" y="415"/>
                  </a:cubicBezTo>
                </a:path>
              </a:pathLst>
            </a:custGeom>
            <a:noFill/>
            <a:ln w="28575" cap="flat" cmpd="sng">
              <a:solidFill>
                <a:srgbClr val="0DFF0D"/>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3"/>
            <p:cNvSpPr>
              <a:spLocks noChangeShapeType="1"/>
            </p:cNvSpPr>
            <p:nvPr/>
          </p:nvSpPr>
          <p:spPr bwMode="auto">
            <a:xfrm flipH="1">
              <a:off x="4016" y="2700"/>
              <a:ext cx="467" cy="356"/>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24"/>
            <p:cNvSpPr>
              <a:spLocks noChangeShapeType="1"/>
            </p:cNvSpPr>
            <p:nvPr/>
          </p:nvSpPr>
          <p:spPr bwMode="auto">
            <a:xfrm flipH="1">
              <a:off x="1387" y="3491"/>
              <a:ext cx="192" cy="2"/>
            </a:xfrm>
            <a:prstGeom prst="line">
              <a:avLst/>
            </a:prstGeom>
            <a:noFill/>
            <a:ln w="2857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lstStyle/>
            <a:p>
              <a:endParaRPr lang="zh-CN" altLang="en-US"/>
            </a:p>
          </p:txBody>
        </p:sp>
        <p:sp>
          <p:nvSpPr>
            <p:cNvPr id="31" name="Line 25"/>
            <p:cNvSpPr>
              <a:spLocks noChangeShapeType="1"/>
            </p:cNvSpPr>
            <p:nvPr/>
          </p:nvSpPr>
          <p:spPr bwMode="auto">
            <a:xfrm flipH="1">
              <a:off x="1377" y="2834"/>
              <a:ext cx="478" cy="0"/>
            </a:xfrm>
            <a:prstGeom prst="line">
              <a:avLst/>
            </a:prstGeom>
            <a:noFill/>
            <a:ln w="2857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lstStyle/>
            <a:p>
              <a:endParaRPr lang="zh-CN" altLang="en-US"/>
            </a:p>
          </p:txBody>
        </p:sp>
        <p:sp>
          <p:nvSpPr>
            <p:cNvPr id="32" name="Line 26"/>
            <p:cNvSpPr>
              <a:spLocks noChangeShapeType="1"/>
            </p:cNvSpPr>
            <p:nvPr/>
          </p:nvSpPr>
          <p:spPr bwMode="auto">
            <a:xfrm flipH="1">
              <a:off x="1377" y="2669"/>
              <a:ext cx="478" cy="1"/>
            </a:xfrm>
            <a:prstGeom prst="line">
              <a:avLst/>
            </a:prstGeom>
            <a:noFill/>
            <a:ln w="2857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lstStyle/>
            <a:p>
              <a:endParaRPr lang="zh-CN" altLang="en-US"/>
            </a:p>
          </p:txBody>
        </p:sp>
        <p:sp>
          <p:nvSpPr>
            <p:cNvPr id="33" name="Line 27"/>
            <p:cNvSpPr>
              <a:spLocks noChangeShapeType="1"/>
            </p:cNvSpPr>
            <p:nvPr/>
          </p:nvSpPr>
          <p:spPr bwMode="auto">
            <a:xfrm>
              <a:off x="1002" y="2763"/>
              <a:ext cx="422" cy="2"/>
            </a:xfrm>
            <a:prstGeom prst="line">
              <a:avLst/>
            </a:prstGeom>
            <a:noFill/>
            <a:ln w="28575">
              <a:solidFill>
                <a:srgbClr val="FF0066"/>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lstStyle/>
            <a:p>
              <a:endParaRPr lang="zh-CN" altLang="en-US"/>
            </a:p>
          </p:txBody>
        </p:sp>
        <p:sp>
          <p:nvSpPr>
            <p:cNvPr id="34" name="Line 28"/>
            <p:cNvSpPr>
              <a:spLocks noChangeShapeType="1"/>
            </p:cNvSpPr>
            <p:nvPr/>
          </p:nvSpPr>
          <p:spPr bwMode="auto">
            <a:xfrm flipH="1">
              <a:off x="1015" y="3587"/>
              <a:ext cx="407" cy="1"/>
            </a:xfrm>
            <a:prstGeom prst="line">
              <a:avLst/>
            </a:prstGeom>
            <a:noFill/>
            <a:ln w="28575">
              <a:solidFill>
                <a:srgbClr val="FF0066"/>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lstStyle/>
            <a:p>
              <a:endParaRPr lang="zh-CN" altLang="en-US"/>
            </a:p>
          </p:txBody>
        </p:sp>
        <p:sp>
          <p:nvSpPr>
            <p:cNvPr id="35" name="Line 29"/>
            <p:cNvSpPr>
              <a:spLocks noChangeShapeType="1"/>
            </p:cNvSpPr>
            <p:nvPr/>
          </p:nvSpPr>
          <p:spPr bwMode="auto">
            <a:xfrm>
              <a:off x="3328" y="2791"/>
              <a:ext cx="1" cy="214"/>
            </a:xfrm>
            <a:prstGeom prst="line">
              <a:avLst/>
            </a:prstGeom>
            <a:noFill/>
            <a:ln w="28575">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lstStyle/>
            <a:p>
              <a:endParaRPr lang="zh-CN" altLang="en-US"/>
            </a:p>
          </p:txBody>
        </p:sp>
        <p:sp>
          <p:nvSpPr>
            <p:cNvPr id="36" name="Line 30"/>
            <p:cNvSpPr>
              <a:spLocks noChangeShapeType="1"/>
            </p:cNvSpPr>
            <p:nvPr/>
          </p:nvSpPr>
          <p:spPr bwMode="auto">
            <a:xfrm>
              <a:off x="3328" y="3329"/>
              <a:ext cx="1" cy="214"/>
            </a:xfrm>
            <a:prstGeom prst="line">
              <a:avLst/>
            </a:prstGeom>
            <a:noFill/>
            <a:ln w="28575">
              <a:solidFill>
                <a:srgbClr val="FFFF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lstStyle/>
            <a:p>
              <a:endParaRPr lang="zh-CN" altLang="en-US"/>
            </a:p>
          </p:txBody>
        </p:sp>
        <p:sp>
          <p:nvSpPr>
            <p:cNvPr id="37" name="AutoShape 31"/>
            <p:cNvSpPr>
              <a:spLocks noChangeArrowheads="1"/>
            </p:cNvSpPr>
            <p:nvPr/>
          </p:nvSpPr>
          <p:spPr bwMode="auto">
            <a:xfrm>
              <a:off x="4194" y="3017"/>
              <a:ext cx="430" cy="276"/>
            </a:xfrm>
            <a:prstGeom prst="leftArrow">
              <a:avLst>
                <a:gd name="adj1" fmla="val 50000"/>
                <a:gd name="adj2" fmla="val 38949"/>
              </a:avLst>
            </a:prstGeom>
            <a:solidFill>
              <a:srgbClr val="FF0066"/>
            </a:solidFill>
            <a:ln w="28575">
              <a:solidFill>
                <a:srgbClr val="99FF66"/>
              </a:solidFill>
              <a:miter lim="800000"/>
            </a:ln>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38" name="Rectangle 32"/>
            <p:cNvSpPr>
              <a:spLocks noChangeArrowheads="1"/>
            </p:cNvSpPr>
            <p:nvPr/>
          </p:nvSpPr>
          <p:spPr bwMode="auto">
            <a:xfrm>
              <a:off x="1375" y="2845"/>
              <a:ext cx="1180" cy="6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39" name="AutoShape 33"/>
            <p:cNvSpPr>
              <a:spLocks noChangeArrowheads="1"/>
            </p:cNvSpPr>
            <p:nvPr/>
          </p:nvSpPr>
          <p:spPr bwMode="auto">
            <a:xfrm rot="-8010053">
              <a:off x="2315" y="2941"/>
              <a:ext cx="454" cy="454"/>
            </a:xfrm>
            <a:prstGeom prst="rtTriangle">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40" name="Line 34"/>
            <p:cNvSpPr>
              <a:spLocks noChangeShapeType="1"/>
            </p:cNvSpPr>
            <p:nvPr/>
          </p:nvSpPr>
          <p:spPr bwMode="auto">
            <a:xfrm>
              <a:off x="1382" y="2840"/>
              <a:ext cx="117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1" name="Line 35"/>
            <p:cNvSpPr>
              <a:spLocks noChangeShapeType="1"/>
            </p:cNvSpPr>
            <p:nvPr/>
          </p:nvSpPr>
          <p:spPr bwMode="auto">
            <a:xfrm>
              <a:off x="1383" y="3497"/>
              <a:ext cx="113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2" name="Line 36"/>
            <p:cNvSpPr>
              <a:spLocks noChangeShapeType="1"/>
            </p:cNvSpPr>
            <p:nvPr/>
          </p:nvSpPr>
          <p:spPr bwMode="auto">
            <a:xfrm>
              <a:off x="1383" y="2675"/>
              <a:ext cx="49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4" name="文本框 3"/>
          <p:cNvSpPr txBox="1"/>
          <p:nvPr/>
        </p:nvSpPr>
        <p:spPr>
          <a:xfrm>
            <a:off x="1924594" y="5347063"/>
            <a:ext cx="2708366" cy="646331"/>
          </a:xfrm>
          <a:prstGeom prst="rect">
            <a:avLst/>
          </a:prstGeom>
          <a:noFill/>
        </p:spPr>
        <p:txBody>
          <a:bodyPr wrap="square" rtlCol="0">
            <a:spAutoFit/>
          </a:bodyPr>
          <a:lstStyle/>
          <a:p>
            <a:r>
              <a:rPr lang="zh-CN" altLang="en-US" dirty="0">
                <a:hlinkClick r:id="rId3" action="ppaction://hlinkfile"/>
              </a:rPr>
              <a:t>检测技术动画</a:t>
            </a:r>
            <a:r>
              <a:rPr lang="en-US" altLang="zh-CN" dirty="0">
                <a:hlinkClick r:id="rId3" action="ppaction://hlinkfile"/>
              </a:rPr>
              <a:t>\</a:t>
            </a:r>
            <a:r>
              <a:rPr lang="zh-CN" altLang="en-US" dirty="0">
                <a:hlinkClick r:id="rId3" action="ppaction://hlinkfile"/>
              </a:rPr>
              <a:t>光纤温度压力传感器</a:t>
            </a:r>
            <a:r>
              <a:rPr lang="en-US" altLang="zh-CN" dirty="0">
                <a:hlinkClick r:id="rId3" action="ppaction://hlinkfile"/>
              </a:rPr>
              <a:t>01.exe</a:t>
            </a:r>
            <a:endParaRPr lang="zh-CN" altLang="en-US" dirty="0"/>
          </a:p>
        </p:txBody>
      </p:sp>
      <p:sp>
        <p:nvSpPr>
          <p:cNvPr id="5" name="文本框 4"/>
          <p:cNvSpPr txBox="1"/>
          <p:nvPr/>
        </p:nvSpPr>
        <p:spPr>
          <a:xfrm>
            <a:off x="6409509" y="5347063"/>
            <a:ext cx="2612571" cy="646331"/>
          </a:xfrm>
          <a:prstGeom prst="rect">
            <a:avLst/>
          </a:prstGeom>
          <a:noFill/>
        </p:spPr>
        <p:txBody>
          <a:bodyPr wrap="square" rtlCol="0">
            <a:spAutoFit/>
          </a:bodyPr>
          <a:lstStyle/>
          <a:p>
            <a:r>
              <a:rPr lang="zh-CN" altLang="en-US" dirty="0">
                <a:hlinkClick r:id="rId4" action="ppaction://hlinkfile"/>
              </a:rPr>
              <a:t>检测技术动画</a:t>
            </a:r>
            <a:r>
              <a:rPr lang="en-US" altLang="zh-CN" dirty="0">
                <a:hlinkClick r:id="rId4" action="ppaction://hlinkfile"/>
              </a:rPr>
              <a:t>\</a:t>
            </a:r>
            <a:r>
              <a:rPr lang="zh-CN" altLang="en-US" dirty="0">
                <a:hlinkClick r:id="rId4" action="ppaction://hlinkfile"/>
              </a:rPr>
              <a:t>光纤悬臂梁压力传感器</a:t>
            </a:r>
            <a:r>
              <a:rPr lang="en-US" altLang="zh-CN" dirty="0">
                <a:hlinkClick r:id="rId4" action="ppaction://hlinkfile"/>
              </a:rPr>
              <a:t>01.exe</a:t>
            </a:r>
            <a:endParaRPr lang="zh-CN" altLang="en-US" dirty="0"/>
          </a:p>
        </p:txBody>
      </p:sp>
    </p:spTree>
    <p:custDataLst>
      <p:tags r:id="rId1"/>
    </p:custData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1474237" y="213372"/>
            <a:ext cx="883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ctr" eaLnBrk="1" hangingPunct="1"/>
            <a:r>
              <a:rPr lang="zh-CN" altLang="en-US" sz="2800" b="1">
                <a:solidFill>
                  <a:schemeClr val="hlink"/>
                </a:solidFill>
                <a:ea typeface="宋体" panose="02010600030101010101" pitchFamily="2" charset="-122"/>
              </a:rPr>
              <a:t>液位的检测技术</a:t>
            </a:r>
            <a:endParaRPr lang="zh-CN" altLang="en-US" sz="2800" b="1">
              <a:ea typeface="宋体" panose="02010600030101010101" pitchFamily="2" charset="-122"/>
            </a:endParaRPr>
          </a:p>
        </p:txBody>
      </p:sp>
      <p:grpSp>
        <p:nvGrpSpPr>
          <p:cNvPr id="9" name="Group 72"/>
          <p:cNvGrpSpPr/>
          <p:nvPr/>
        </p:nvGrpSpPr>
        <p:grpSpPr bwMode="auto">
          <a:xfrm>
            <a:off x="5830337" y="789635"/>
            <a:ext cx="4610100" cy="1530350"/>
            <a:chOff x="2699" y="3203"/>
            <a:chExt cx="2904" cy="964"/>
          </a:xfrm>
        </p:grpSpPr>
        <p:sp>
          <p:nvSpPr>
            <p:cNvPr id="10" name="Line 3"/>
            <p:cNvSpPr>
              <a:spLocks noChangeShapeType="1"/>
            </p:cNvSpPr>
            <p:nvPr/>
          </p:nvSpPr>
          <p:spPr bwMode="auto">
            <a:xfrm rot="-5400000">
              <a:off x="5498" y="3659"/>
              <a:ext cx="0" cy="16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4"/>
            <p:cNvSpPr>
              <a:spLocks noChangeShapeType="1"/>
            </p:cNvSpPr>
            <p:nvPr/>
          </p:nvSpPr>
          <p:spPr bwMode="auto">
            <a:xfrm rot="-5400000">
              <a:off x="5498" y="3589"/>
              <a:ext cx="0" cy="16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Line 5"/>
            <p:cNvSpPr>
              <a:spLocks noChangeShapeType="1"/>
            </p:cNvSpPr>
            <p:nvPr/>
          </p:nvSpPr>
          <p:spPr bwMode="auto">
            <a:xfrm rot="-5400000">
              <a:off x="4907" y="3272"/>
              <a:ext cx="0" cy="98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Line 6"/>
            <p:cNvSpPr>
              <a:spLocks noChangeShapeType="1"/>
            </p:cNvSpPr>
            <p:nvPr/>
          </p:nvSpPr>
          <p:spPr bwMode="auto">
            <a:xfrm rot="-5400000">
              <a:off x="4907" y="3161"/>
              <a:ext cx="0" cy="98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7"/>
            <p:cNvSpPr>
              <a:spLocks noChangeShapeType="1"/>
            </p:cNvSpPr>
            <p:nvPr/>
          </p:nvSpPr>
          <p:spPr bwMode="auto">
            <a:xfrm>
              <a:off x="5432" y="3710"/>
              <a:ext cx="1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8"/>
            <p:cNvSpPr>
              <a:spLocks noChangeShapeType="1"/>
            </p:cNvSpPr>
            <p:nvPr/>
          </p:nvSpPr>
          <p:spPr bwMode="auto">
            <a:xfrm>
              <a:off x="4409" y="3652"/>
              <a:ext cx="0" cy="12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Freeform 9"/>
            <p:cNvSpPr/>
            <p:nvPr/>
          </p:nvSpPr>
          <p:spPr bwMode="auto">
            <a:xfrm>
              <a:off x="3175" y="3542"/>
              <a:ext cx="1246" cy="138"/>
            </a:xfrm>
            <a:custGeom>
              <a:avLst/>
              <a:gdLst>
                <a:gd name="T0" fmla="*/ 1246 w 1463"/>
                <a:gd name="T1" fmla="*/ 138 h 215"/>
                <a:gd name="T2" fmla="*/ 1067 w 1463"/>
                <a:gd name="T3" fmla="*/ 138 h 215"/>
                <a:gd name="T4" fmla="*/ 904 w 1463"/>
                <a:gd name="T5" fmla="*/ 0 h 215"/>
                <a:gd name="T6" fmla="*/ 0 w 1463"/>
                <a:gd name="T7" fmla="*/ 0 h 2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3" h="215">
                  <a:moveTo>
                    <a:pt x="1463" y="215"/>
                  </a:moveTo>
                  <a:lnTo>
                    <a:pt x="1253" y="215"/>
                  </a:lnTo>
                  <a:lnTo>
                    <a:pt x="1062" y="0"/>
                  </a:lnTo>
                  <a:lnTo>
                    <a:pt x="0" y="0"/>
                  </a:lnTo>
                </a:path>
              </a:pathLst>
            </a:custGeom>
            <a:noFill/>
            <a:ln w="1270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Freeform 10"/>
            <p:cNvSpPr/>
            <p:nvPr/>
          </p:nvSpPr>
          <p:spPr bwMode="auto">
            <a:xfrm>
              <a:off x="3170" y="3564"/>
              <a:ext cx="1246" cy="139"/>
            </a:xfrm>
            <a:custGeom>
              <a:avLst/>
              <a:gdLst>
                <a:gd name="T0" fmla="*/ 1246 w 1463"/>
                <a:gd name="T1" fmla="*/ 139 h 215"/>
                <a:gd name="T2" fmla="*/ 1067 w 1463"/>
                <a:gd name="T3" fmla="*/ 139 h 215"/>
                <a:gd name="T4" fmla="*/ 904 w 1463"/>
                <a:gd name="T5" fmla="*/ 0 h 215"/>
                <a:gd name="T6" fmla="*/ 0 w 1463"/>
                <a:gd name="T7" fmla="*/ 0 h 2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3" h="215">
                  <a:moveTo>
                    <a:pt x="1463" y="215"/>
                  </a:moveTo>
                  <a:lnTo>
                    <a:pt x="1253" y="215"/>
                  </a:lnTo>
                  <a:lnTo>
                    <a:pt x="1062" y="0"/>
                  </a:lnTo>
                  <a:lnTo>
                    <a:pt x="0" y="0"/>
                  </a:lnTo>
                </a:path>
              </a:pathLst>
            </a:custGeom>
            <a:noFill/>
            <a:ln w="1270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Freeform 11"/>
            <p:cNvSpPr/>
            <p:nvPr/>
          </p:nvSpPr>
          <p:spPr bwMode="auto">
            <a:xfrm flipV="1">
              <a:off x="3170" y="3706"/>
              <a:ext cx="1247" cy="139"/>
            </a:xfrm>
            <a:custGeom>
              <a:avLst/>
              <a:gdLst>
                <a:gd name="T0" fmla="*/ 1247 w 1463"/>
                <a:gd name="T1" fmla="*/ 139 h 215"/>
                <a:gd name="T2" fmla="*/ 1068 w 1463"/>
                <a:gd name="T3" fmla="*/ 139 h 215"/>
                <a:gd name="T4" fmla="*/ 905 w 1463"/>
                <a:gd name="T5" fmla="*/ 0 h 215"/>
                <a:gd name="T6" fmla="*/ 0 w 1463"/>
                <a:gd name="T7" fmla="*/ 0 h 2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3" h="215">
                  <a:moveTo>
                    <a:pt x="1463" y="215"/>
                  </a:moveTo>
                  <a:lnTo>
                    <a:pt x="1253" y="215"/>
                  </a:lnTo>
                  <a:lnTo>
                    <a:pt x="1062" y="0"/>
                  </a:lnTo>
                  <a:lnTo>
                    <a:pt x="0" y="0"/>
                  </a:lnTo>
                </a:path>
              </a:pathLst>
            </a:custGeom>
            <a:noFill/>
            <a:ln w="1270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Freeform 12"/>
            <p:cNvSpPr/>
            <p:nvPr/>
          </p:nvSpPr>
          <p:spPr bwMode="auto">
            <a:xfrm flipV="1">
              <a:off x="3174" y="3737"/>
              <a:ext cx="1246" cy="138"/>
            </a:xfrm>
            <a:custGeom>
              <a:avLst/>
              <a:gdLst>
                <a:gd name="T0" fmla="*/ 1246 w 1463"/>
                <a:gd name="T1" fmla="*/ 138 h 215"/>
                <a:gd name="T2" fmla="*/ 1067 w 1463"/>
                <a:gd name="T3" fmla="*/ 138 h 215"/>
                <a:gd name="T4" fmla="*/ 904 w 1463"/>
                <a:gd name="T5" fmla="*/ 0 h 215"/>
                <a:gd name="T6" fmla="*/ 0 w 1463"/>
                <a:gd name="T7" fmla="*/ 0 h 2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3" h="215">
                  <a:moveTo>
                    <a:pt x="1463" y="215"/>
                  </a:moveTo>
                  <a:lnTo>
                    <a:pt x="1253" y="215"/>
                  </a:lnTo>
                  <a:lnTo>
                    <a:pt x="1062" y="0"/>
                  </a:lnTo>
                  <a:lnTo>
                    <a:pt x="0" y="0"/>
                  </a:lnTo>
                </a:path>
              </a:pathLst>
            </a:custGeom>
            <a:noFill/>
            <a:ln w="1270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0" name="Group 13"/>
            <p:cNvGrpSpPr/>
            <p:nvPr/>
          </p:nvGrpSpPr>
          <p:grpSpPr bwMode="auto">
            <a:xfrm>
              <a:off x="2755" y="3406"/>
              <a:ext cx="154" cy="223"/>
              <a:chOff x="6254" y="4146"/>
              <a:chExt cx="181" cy="346"/>
            </a:xfrm>
          </p:grpSpPr>
          <p:grpSp>
            <p:nvGrpSpPr>
              <p:cNvPr id="38" name="Group 14"/>
              <p:cNvGrpSpPr/>
              <p:nvPr/>
            </p:nvGrpSpPr>
            <p:grpSpPr bwMode="auto">
              <a:xfrm>
                <a:off x="6254" y="4275"/>
                <a:ext cx="181" cy="113"/>
                <a:chOff x="5589" y="9745"/>
                <a:chExt cx="181" cy="113"/>
              </a:xfrm>
            </p:grpSpPr>
            <p:sp>
              <p:nvSpPr>
                <p:cNvPr id="40" name="AutoShape 15"/>
                <p:cNvSpPr>
                  <a:spLocks noChangeArrowheads="1"/>
                </p:cNvSpPr>
                <p:nvPr/>
              </p:nvSpPr>
              <p:spPr bwMode="auto">
                <a:xfrm flipV="1">
                  <a:off x="5598" y="9745"/>
                  <a:ext cx="147" cy="113"/>
                </a:xfrm>
                <a:prstGeom prst="triangle">
                  <a:avLst>
                    <a:gd name="adj" fmla="val 50000"/>
                  </a:avLst>
                </a:prstGeom>
                <a:solidFill>
                  <a:srgbClr val="FFFFFF"/>
                </a:solidFill>
                <a:ln w="12700">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41" name="Line 16"/>
                <p:cNvSpPr>
                  <a:spLocks noChangeShapeType="1"/>
                </p:cNvSpPr>
                <p:nvPr/>
              </p:nvSpPr>
              <p:spPr bwMode="auto">
                <a:xfrm>
                  <a:off x="5589" y="9843"/>
                  <a:ext cx="181"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9" name="Line 17"/>
              <p:cNvSpPr>
                <a:spLocks noChangeShapeType="1"/>
              </p:cNvSpPr>
              <p:nvPr/>
            </p:nvSpPr>
            <p:spPr bwMode="auto">
              <a:xfrm>
                <a:off x="6341" y="4146"/>
                <a:ext cx="0" cy="3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21" name="Group 18"/>
            <p:cNvGrpSpPr/>
            <p:nvPr/>
          </p:nvGrpSpPr>
          <p:grpSpPr bwMode="auto">
            <a:xfrm flipV="1">
              <a:off x="2775" y="3736"/>
              <a:ext cx="154" cy="223"/>
              <a:chOff x="6254" y="4146"/>
              <a:chExt cx="181" cy="346"/>
            </a:xfrm>
          </p:grpSpPr>
          <p:grpSp>
            <p:nvGrpSpPr>
              <p:cNvPr id="34" name="Group 19"/>
              <p:cNvGrpSpPr/>
              <p:nvPr/>
            </p:nvGrpSpPr>
            <p:grpSpPr bwMode="auto">
              <a:xfrm>
                <a:off x="6254" y="4275"/>
                <a:ext cx="181" cy="113"/>
                <a:chOff x="5589" y="9745"/>
                <a:chExt cx="181" cy="113"/>
              </a:xfrm>
            </p:grpSpPr>
            <p:sp>
              <p:nvSpPr>
                <p:cNvPr id="36" name="AutoShape 20"/>
                <p:cNvSpPr>
                  <a:spLocks noChangeArrowheads="1"/>
                </p:cNvSpPr>
                <p:nvPr/>
              </p:nvSpPr>
              <p:spPr bwMode="auto">
                <a:xfrm flipV="1">
                  <a:off x="5598" y="9745"/>
                  <a:ext cx="147" cy="113"/>
                </a:xfrm>
                <a:prstGeom prst="triangle">
                  <a:avLst>
                    <a:gd name="adj" fmla="val 50000"/>
                  </a:avLst>
                </a:prstGeom>
                <a:solidFill>
                  <a:srgbClr val="FFFFFF"/>
                </a:solidFill>
                <a:ln w="12700">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37" name="Line 21"/>
                <p:cNvSpPr>
                  <a:spLocks noChangeShapeType="1"/>
                </p:cNvSpPr>
                <p:nvPr/>
              </p:nvSpPr>
              <p:spPr bwMode="auto">
                <a:xfrm>
                  <a:off x="5589" y="9843"/>
                  <a:ext cx="181"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5" name="Line 22"/>
              <p:cNvSpPr>
                <a:spLocks noChangeShapeType="1"/>
              </p:cNvSpPr>
              <p:nvPr/>
            </p:nvSpPr>
            <p:spPr bwMode="auto">
              <a:xfrm>
                <a:off x="6341" y="4146"/>
                <a:ext cx="0" cy="3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2" name="Text Box 23"/>
            <p:cNvSpPr txBox="1">
              <a:spLocks noChangeArrowheads="1"/>
            </p:cNvSpPr>
            <p:nvPr/>
          </p:nvSpPr>
          <p:spPr bwMode="auto">
            <a:xfrm>
              <a:off x="4303" y="3396"/>
              <a:ext cx="219"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a:r>
                <a:rPr kumimoji="0" lang="en-US" altLang="zh-CN" sz="2000">
                  <a:ea typeface="宋体" panose="02010600030101010101" pitchFamily="2" charset="-122"/>
                </a:rPr>
                <a:t>1</a:t>
              </a:r>
            </a:p>
          </p:txBody>
        </p:sp>
        <p:sp>
          <p:nvSpPr>
            <p:cNvPr id="23" name="Text Box 24"/>
            <p:cNvSpPr txBox="1">
              <a:spLocks noChangeArrowheads="1"/>
            </p:cNvSpPr>
            <p:nvPr/>
          </p:nvSpPr>
          <p:spPr bwMode="auto">
            <a:xfrm>
              <a:off x="4809" y="3395"/>
              <a:ext cx="219"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a:r>
                <a:rPr kumimoji="0" lang="en-US" altLang="zh-CN" sz="2000">
                  <a:ea typeface="宋体" panose="02010600030101010101" pitchFamily="2" charset="-122"/>
                </a:rPr>
                <a:t>2</a:t>
              </a:r>
            </a:p>
          </p:txBody>
        </p:sp>
        <p:sp>
          <p:nvSpPr>
            <p:cNvPr id="24" name="Line 25"/>
            <p:cNvSpPr>
              <a:spLocks noChangeShapeType="1"/>
            </p:cNvSpPr>
            <p:nvPr/>
          </p:nvSpPr>
          <p:spPr bwMode="auto">
            <a:xfrm flipH="1">
              <a:off x="4160" y="3523"/>
              <a:ext cx="117" cy="6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6"/>
            <p:cNvSpPr>
              <a:spLocks noChangeShapeType="1"/>
            </p:cNvSpPr>
            <p:nvPr/>
          </p:nvSpPr>
          <p:spPr bwMode="auto">
            <a:xfrm flipH="1">
              <a:off x="4734" y="3550"/>
              <a:ext cx="78" cy="1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63"/>
            <p:cNvSpPr>
              <a:spLocks noChangeShapeType="1"/>
            </p:cNvSpPr>
            <p:nvPr/>
          </p:nvSpPr>
          <p:spPr bwMode="auto">
            <a:xfrm>
              <a:off x="2995" y="3443"/>
              <a:ext cx="96" cy="4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64"/>
            <p:cNvSpPr>
              <a:spLocks noChangeShapeType="1"/>
            </p:cNvSpPr>
            <p:nvPr/>
          </p:nvSpPr>
          <p:spPr bwMode="auto">
            <a:xfrm>
              <a:off x="2987" y="3523"/>
              <a:ext cx="96" cy="4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65"/>
            <p:cNvSpPr>
              <a:spLocks noChangeShapeType="1"/>
            </p:cNvSpPr>
            <p:nvPr/>
          </p:nvSpPr>
          <p:spPr bwMode="auto">
            <a:xfrm flipH="1" flipV="1">
              <a:off x="2947" y="3875"/>
              <a:ext cx="96" cy="9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66"/>
            <p:cNvSpPr>
              <a:spLocks noChangeShapeType="1"/>
            </p:cNvSpPr>
            <p:nvPr/>
          </p:nvSpPr>
          <p:spPr bwMode="auto">
            <a:xfrm flipH="1" flipV="1">
              <a:off x="2947" y="3779"/>
              <a:ext cx="96" cy="9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Text Box 67"/>
            <p:cNvSpPr txBox="1">
              <a:spLocks noChangeArrowheads="1"/>
            </p:cNvSpPr>
            <p:nvPr/>
          </p:nvSpPr>
          <p:spPr bwMode="auto">
            <a:xfrm>
              <a:off x="2699" y="3203"/>
              <a:ext cx="437"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a:r>
                <a:rPr kumimoji="0" lang="en-US" altLang="zh-CN" sz="2000">
                  <a:ea typeface="宋体" panose="02010600030101010101" pitchFamily="2" charset="-122"/>
                </a:rPr>
                <a:t>LED</a:t>
              </a:r>
            </a:p>
          </p:txBody>
        </p:sp>
        <p:sp>
          <p:nvSpPr>
            <p:cNvPr id="31" name="Text Box 68"/>
            <p:cNvSpPr txBox="1">
              <a:spLocks noChangeArrowheads="1"/>
            </p:cNvSpPr>
            <p:nvPr/>
          </p:nvSpPr>
          <p:spPr bwMode="auto">
            <a:xfrm>
              <a:off x="2739" y="3971"/>
              <a:ext cx="437"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a:r>
                <a:rPr kumimoji="0" lang="en-US" altLang="zh-CN" sz="2000">
                  <a:ea typeface="宋体" panose="02010600030101010101" pitchFamily="2" charset="-122"/>
                </a:rPr>
                <a:t>PD</a:t>
              </a:r>
            </a:p>
          </p:txBody>
        </p:sp>
        <p:sp>
          <p:nvSpPr>
            <p:cNvPr id="32" name="Arc 69"/>
            <p:cNvSpPr/>
            <p:nvPr/>
          </p:nvSpPr>
          <p:spPr bwMode="auto">
            <a:xfrm>
              <a:off x="5379" y="3659"/>
              <a:ext cx="48" cy="91"/>
            </a:xfrm>
            <a:custGeom>
              <a:avLst/>
              <a:gdLst>
                <a:gd name="T0" fmla="*/ 0 w 21600"/>
                <a:gd name="T1" fmla="*/ 0 h 43199"/>
                <a:gd name="T2" fmla="*/ 1 w 21600"/>
                <a:gd name="T3" fmla="*/ 91 h 43199"/>
                <a:gd name="T4" fmla="*/ 0 w 21600"/>
                <a:gd name="T5" fmla="*/ 46 h 43199"/>
                <a:gd name="T6" fmla="*/ 0 60000 65536"/>
                <a:gd name="T7" fmla="*/ 0 60000 65536"/>
                <a:gd name="T8" fmla="*/ 0 60000 65536"/>
              </a:gdLst>
              <a:ahLst/>
              <a:cxnLst>
                <a:cxn ang="T6">
                  <a:pos x="T0" y="T1"/>
                </a:cxn>
                <a:cxn ang="T7">
                  <a:pos x="T2" y="T3"/>
                </a:cxn>
                <a:cxn ang="T8">
                  <a:pos x="T4" y="T5"/>
                </a:cxn>
              </a:cxnLst>
              <a:rect l="0" t="0" r="r" b="b"/>
              <a:pathLst>
                <a:path w="21600" h="43199" fill="none" extrusionOk="0">
                  <a:moveTo>
                    <a:pt x="0" y="0"/>
                  </a:moveTo>
                  <a:cubicBezTo>
                    <a:pt x="11929" y="0"/>
                    <a:pt x="21600" y="9670"/>
                    <a:pt x="21600" y="21600"/>
                  </a:cubicBezTo>
                  <a:cubicBezTo>
                    <a:pt x="21600" y="33441"/>
                    <a:pt x="12065" y="43075"/>
                    <a:pt x="224" y="43198"/>
                  </a:cubicBezTo>
                </a:path>
                <a:path w="21600" h="43199" stroke="0" extrusionOk="0">
                  <a:moveTo>
                    <a:pt x="0" y="0"/>
                  </a:moveTo>
                  <a:cubicBezTo>
                    <a:pt x="11929" y="0"/>
                    <a:pt x="21600" y="9670"/>
                    <a:pt x="21600" y="21600"/>
                  </a:cubicBezTo>
                  <a:cubicBezTo>
                    <a:pt x="21600" y="33441"/>
                    <a:pt x="12065" y="43075"/>
                    <a:pt x="224" y="43198"/>
                  </a:cubicBezTo>
                  <a:lnTo>
                    <a:pt x="0" y="21600"/>
                  </a:lnTo>
                  <a:lnTo>
                    <a:pt x="0" y="0"/>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rc 70"/>
            <p:cNvSpPr/>
            <p:nvPr/>
          </p:nvSpPr>
          <p:spPr bwMode="auto">
            <a:xfrm>
              <a:off x="5555" y="3675"/>
              <a:ext cx="48" cy="73"/>
            </a:xfrm>
            <a:custGeom>
              <a:avLst/>
              <a:gdLst>
                <a:gd name="T0" fmla="*/ 0 w 21600"/>
                <a:gd name="T1" fmla="*/ 0 h 43199"/>
                <a:gd name="T2" fmla="*/ 1 w 21600"/>
                <a:gd name="T3" fmla="*/ 73 h 43199"/>
                <a:gd name="T4" fmla="*/ 0 w 21600"/>
                <a:gd name="T5" fmla="*/ 37 h 43199"/>
                <a:gd name="T6" fmla="*/ 0 60000 65536"/>
                <a:gd name="T7" fmla="*/ 0 60000 65536"/>
                <a:gd name="T8" fmla="*/ 0 60000 65536"/>
              </a:gdLst>
              <a:ahLst/>
              <a:cxnLst>
                <a:cxn ang="T6">
                  <a:pos x="T0" y="T1"/>
                </a:cxn>
                <a:cxn ang="T7">
                  <a:pos x="T2" y="T3"/>
                </a:cxn>
                <a:cxn ang="T8">
                  <a:pos x="T4" y="T5"/>
                </a:cxn>
              </a:cxnLst>
              <a:rect l="0" t="0" r="r" b="b"/>
              <a:pathLst>
                <a:path w="21600" h="43199" fill="none" extrusionOk="0">
                  <a:moveTo>
                    <a:pt x="0" y="0"/>
                  </a:moveTo>
                  <a:cubicBezTo>
                    <a:pt x="11929" y="0"/>
                    <a:pt x="21600" y="9670"/>
                    <a:pt x="21600" y="21600"/>
                  </a:cubicBezTo>
                  <a:cubicBezTo>
                    <a:pt x="21600" y="33441"/>
                    <a:pt x="12065" y="43075"/>
                    <a:pt x="224" y="43198"/>
                  </a:cubicBezTo>
                </a:path>
                <a:path w="21600" h="43199" stroke="0" extrusionOk="0">
                  <a:moveTo>
                    <a:pt x="0" y="0"/>
                  </a:moveTo>
                  <a:cubicBezTo>
                    <a:pt x="11929" y="0"/>
                    <a:pt x="21600" y="9670"/>
                    <a:pt x="21600" y="21600"/>
                  </a:cubicBezTo>
                  <a:cubicBezTo>
                    <a:pt x="21600" y="33441"/>
                    <a:pt x="12065" y="43075"/>
                    <a:pt x="224" y="43198"/>
                  </a:cubicBezTo>
                  <a:lnTo>
                    <a:pt x="0" y="21600"/>
                  </a:lnTo>
                  <a:lnTo>
                    <a:pt x="0" y="0"/>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 name="Text Box 71"/>
          <p:cNvSpPr txBox="1">
            <a:spLocks noChangeArrowheads="1"/>
          </p:cNvSpPr>
          <p:nvPr/>
        </p:nvSpPr>
        <p:spPr bwMode="auto">
          <a:xfrm>
            <a:off x="1653625" y="789635"/>
            <a:ext cx="4140200" cy="5568950"/>
          </a:xfrm>
          <a:prstGeom prst="rect">
            <a:avLst/>
          </a:prstGeom>
          <a:noFill/>
          <a:ln>
            <a:noFill/>
          </a:ln>
          <a:effectLst/>
          <a:extLst>
            <a:ext uri="{909E8E84-426E-40DD-AFC4-6F175D3DCCD1}">
              <a14:hiddenFill xmlns:a14="http://schemas.microsoft.com/office/drawing/2010/main">
                <a:solidFill>
                  <a:srgbClr val="99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r>
              <a:rPr lang="zh-CN" altLang="en-US" dirty="0">
                <a:solidFill>
                  <a:srgbClr val="000000"/>
                </a:solidFill>
                <a:ea typeface="宋体" panose="02010600030101010101" pitchFamily="2" charset="-122"/>
              </a:rPr>
              <a:t>光由光纤的一端导入</a:t>
            </a:r>
            <a:r>
              <a:rPr lang="en-US" altLang="zh-CN" dirty="0">
                <a:solidFill>
                  <a:srgbClr val="000000"/>
                </a:solidFill>
                <a:ea typeface="宋体" panose="02010600030101010101" pitchFamily="2" charset="-122"/>
              </a:rPr>
              <a:t>,</a:t>
            </a:r>
            <a:r>
              <a:rPr lang="zh-CN" altLang="en-US" dirty="0">
                <a:solidFill>
                  <a:srgbClr val="000000"/>
                </a:solidFill>
                <a:ea typeface="宋体" panose="02010600030101010101" pitchFamily="2" charset="-122"/>
              </a:rPr>
              <a:t>在球状对折端部一部分光透射出去</a:t>
            </a:r>
            <a:r>
              <a:rPr lang="en-US" altLang="zh-CN" dirty="0">
                <a:solidFill>
                  <a:srgbClr val="000000"/>
                </a:solidFill>
                <a:ea typeface="宋体" panose="02010600030101010101" pitchFamily="2" charset="-122"/>
              </a:rPr>
              <a:t>,</a:t>
            </a:r>
            <a:r>
              <a:rPr lang="zh-CN" altLang="en-US" dirty="0">
                <a:solidFill>
                  <a:srgbClr val="000000"/>
                </a:solidFill>
                <a:ea typeface="宋体" panose="02010600030101010101" pitchFamily="2" charset="-122"/>
              </a:rPr>
              <a:t>而另一部分光反射回来</a:t>
            </a:r>
            <a:r>
              <a:rPr lang="en-US" altLang="zh-CN" dirty="0">
                <a:solidFill>
                  <a:srgbClr val="000000"/>
                </a:solidFill>
                <a:ea typeface="宋体" panose="02010600030101010101" pitchFamily="2" charset="-122"/>
              </a:rPr>
              <a:t>,</a:t>
            </a:r>
            <a:r>
              <a:rPr lang="zh-CN" altLang="en-US" dirty="0">
                <a:solidFill>
                  <a:srgbClr val="000000"/>
                </a:solidFill>
                <a:ea typeface="宋体" panose="02010600030101010101" pitchFamily="2" charset="-122"/>
              </a:rPr>
              <a:t>由光纤的另一端导向探测器。反射光强的大小取决于被测介质的折射率。被测介质的折射率与光纤折射率越接近</a:t>
            </a:r>
            <a:r>
              <a:rPr lang="en-US" altLang="zh-CN" dirty="0">
                <a:solidFill>
                  <a:srgbClr val="000000"/>
                </a:solidFill>
                <a:ea typeface="宋体" panose="02010600030101010101" pitchFamily="2" charset="-122"/>
              </a:rPr>
              <a:t>,</a:t>
            </a:r>
            <a:r>
              <a:rPr lang="zh-CN" altLang="en-US" dirty="0">
                <a:solidFill>
                  <a:srgbClr val="000000"/>
                </a:solidFill>
                <a:ea typeface="宋体" panose="02010600030101010101" pitchFamily="2" charset="-122"/>
              </a:rPr>
              <a:t>反射光强度越小。显然</a:t>
            </a:r>
            <a:r>
              <a:rPr lang="en-US" altLang="zh-CN" dirty="0">
                <a:solidFill>
                  <a:srgbClr val="000000"/>
                </a:solidFill>
                <a:ea typeface="宋体" panose="02010600030101010101" pitchFamily="2" charset="-122"/>
              </a:rPr>
              <a:t>,</a:t>
            </a:r>
            <a:r>
              <a:rPr lang="zh-CN" altLang="en-US" dirty="0">
                <a:solidFill>
                  <a:srgbClr val="000000"/>
                </a:solidFill>
                <a:ea typeface="宋体" panose="02010600030101010101" pitchFamily="2" charset="-122"/>
              </a:rPr>
              <a:t>传感器处于空气中时比处于液体中时的反射光强要大。因此</a:t>
            </a:r>
            <a:r>
              <a:rPr lang="en-US" altLang="zh-CN" dirty="0">
                <a:solidFill>
                  <a:srgbClr val="000000"/>
                </a:solidFill>
                <a:ea typeface="宋体" panose="02010600030101010101" pitchFamily="2" charset="-122"/>
              </a:rPr>
              <a:t>,</a:t>
            </a:r>
            <a:r>
              <a:rPr lang="zh-CN" altLang="en-US" dirty="0">
                <a:solidFill>
                  <a:srgbClr val="000000"/>
                </a:solidFill>
                <a:ea typeface="宋体" panose="02010600030101010101" pitchFamily="2" charset="-122"/>
              </a:rPr>
              <a:t>该传感器可用于液位报警。若以探头在空气中时的反射光强度为基准，则当接触水时反射光强变化</a:t>
            </a:r>
            <a:r>
              <a:rPr lang="en-US" altLang="zh-CN" dirty="0">
                <a:solidFill>
                  <a:srgbClr val="000000"/>
                </a:solidFill>
                <a:ea typeface="宋体" panose="02010600030101010101" pitchFamily="2" charset="-122"/>
              </a:rPr>
              <a:t>–6dB</a:t>
            </a:r>
            <a:r>
              <a:rPr lang="zh-CN" altLang="en-US" dirty="0">
                <a:solidFill>
                  <a:srgbClr val="000000"/>
                </a:solidFill>
                <a:ea typeface="宋体" panose="02010600030101010101" pitchFamily="2" charset="-122"/>
              </a:rPr>
              <a:t>～</a:t>
            </a:r>
            <a:r>
              <a:rPr lang="en-US" altLang="zh-CN" dirty="0">
                <a:solidFill>
                  <a:srgbClr val="000000"/>
                </a:solidFill>
                <a:ea typeface="宋体" panose="02010600030101010101" pitchFamily="2" charset="-122"/>
              </a:rPr>
              <a:t>–7dB,</a:t>
            </a:r>
            <a:r>
              <a:rPr lang="zh-CN" altLang="en-US" dirty="0">
                <a:solidFill>
                  <a:srgbClr val="000000"/>
                </a:solidFill>
                <a:ea typeface="宋体" panose="02010600030101010101" pitchFamily="2" charset="-122"/>
              </a:rPr>
              <a:t>接触油时变化</a:t>
            </a:r>
            <a:r>
              <a:rPr lang="en-US" altLang="zh-CN" dirty="0">
                <a:solidFill>
                  <a:srgbClr val="000000"/>
                </a:solidFill>
                <a:ea typeface="宋体" panose="02010600030101010101" pitchFamily="2" charset="-122"/>
              </a:rPr>
              <a:t>–25dB</a:t>
            </a:r>
            <a:r>
              <a:rPr lang="zh-CN" altLang="en-US" dirty="0">
                <a:solidFill>
                  <a:srgbClr val="000000"/>
                </a:solidFill>
                <a:ea typeface="宋体" panose="02010600030101010101" pitchFamily="2" charset="-122"/>
              </a:rPr>
              <a:t>～</a:t>
            </a:r>
            <a:r>
              <a:rPr lang="en-US" altLang="zh-CN" dirty="0">
                <a:solidFill>
                  <a:srgbClr val="000000"/>
                </a:solidFill>
                <a:ea typeface="宋体" panose="02010600030101010101" pitchFamily="2" charset="-122"/>
              </a:rPr>
              <a:t>–30dB</a:t>
            </a:r>
            <a:r>
              <a:rPr lang="zh-CN" altLang="en-US" dirty="0">
                <a:solidFill>
                  <a:srgbClr val="000000"/>
                </a:solidFill>
                <a:ea typeface="宋体" panose="02010600030101010101" pitchFamily="2" charset="-122"/>
              </a:rPr>
              <a:t>。</a:t>
            </a:r>
          </a:p>
        </p:txBody>
      </p:sp>
      <p:pic>
        <p:nvPicPr>
          <p:cNvPr id="43" name="Picture 73" descr="9-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8762" y="2058047"/>
            <a:ext cx="2566988"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练习题</a:t>
            </a:r>
          </a:p>
        </p:txBody>
      </p:sp>
      <p:sp>
        <p:nvSpPr>
          <p:cNvPr id="3" name="矩形 2"/>
          <p:cNvSpPr/>
          <p:nvPr/>
        </p:nvSpPr>
        <p:spPr>
          <a:xfrm>
            <a:off x="1872342" y="167066"/>
            <a:ext cx="8436429" cy="6690934"/>
          </a:xfrm>
          <a:prstGeom prst="rect">
            <a:avLst/>
          </a:prstGeom>
        </p:spPr>
        <p:txBody>
          <a:bodyPr wrap="square">
            <a:spAutoFit/>
          </a:bodyPr>
          <a:lstStyle/>
          <a:p>
            <a:pPr>
              <a:lnSpc>
                <a:spcPct val="150000"/>
              </a:lnSpc>
            </a:pPr>
            <a:r>
              <a:rPr lang="en-US" altLang="zh-CN" dirty="0"/>
              <a:t>1</a:t>
            </a:r>
            <a:r>
              <a:rPr lang="zh-CN" altLang="en-US" dirty="0"/>
              <a:t>、下列光电式传感器中属于无源光敏传感器的是（     ）。</a:t>
            </a:r>
          </a:p>
          <a:p>
            <a:pPr>
              <a:lnSpc>
                <a:spcPct val="150000"/>
              </a:lnSpc>
            </a:pPr>
            <a:r>
              <a:rPr lang="en-US" altLang="zh-CN" dirty="0"/>
              <a:t>A. </a:t>
            </a:r>
            <a:r>
              <a:rPr lang="zh-CN" altLang="en-US" dirty="0"/>
              <a:t>光电效应传感器     </a:t>
            </a:r>
            <a:r>
              <a:rPr lang="en-US" altLang="zh-CN" dirty="0"/>
              <a:t>B. </a:t>
            </a:r>
            <a:r>
              <a:rPr lang="zh-CN" altLang="en-US" dirty="0"/>
              <a:t>红外热释电探测器 </a:t>
            </a:r>
          </a:p>
          <a:p>
            <a:pPr>
              <a:lnSpc>
                <a:spcPct val="150000"/>
              </a:lnSpc>
            </a:pPr>
            <a:r>
              <a:rPr lang="en-US" altLang="zh-CN" dirty="0"/>
              <a:t>C. </a:t>
            </a:r>
            <a:r>
              <a:rPr lang="zh-CN" altLang="en-US" dirty="0"/>
              <a:t>固体图像传感器     </a:t>
            </a:r>
            <a:r>
              <a:rPr lang="en-US" altLang="zh-CN" dirty="0"/>
              <a:t>D. </a:t>
            </a:r>
            <a:r>
              <a:rPr lang="zh-CN" altLang="en-US" dirty="0"/>
              <a:t>光纤传感器</a:t>
            </a:r>
          </a:p>
          <a:p>
            <a:pPr>
              <a:lnSpc>
                <a:spcPct val="150000"/>
              </a:lnSpc>
            </a:pPr>
            <a:r>
              <a:rPr lang="en-US" altLang="zh-CN" dirty="0"/>
              <a:t>2</a:t>
            </a:r>
            <a:r>
              <a:rPr lang="zh-CN" altLang="en-US" dirty="0"/>
              <a:t>、下列光电器件是根据外光电效应做出的是（      ）。</a:t>
            </a:r>
          </a:p>
          <a:p>
            <a:pPr>
              <a:lnSpc>
                <a:spcPct val="150000"/>
              </a:lnSpc>
            </a:pPr>
            <a:r>
              <a:rPr lang="en-US" altLang="zh-CN" dirty="0"/>
              <a:t>A. </a:t>
            </a:r>
            <a:r>
              <a:rPr lang="zh-CN" altLang="en-US" dirty="0"/>
              <a:t>光电管             </a:t>
            </a:r>
            <a:r>
              <a:rPr lang="en-US" altLang="zh-CN" dirty="0"/>
              <a:t>B. </a:t>
            </a:r>
            <a:r>
              <a:rPr lang="zh-CN" altLang="en-US" dirty="0"/>
              <a:t>光电池</a:t>
            </a:r>
          </a:p>
          <a:p>
            <a:pPr>
              <a:lnSpc>
                <a:spcPct val="150000"/>
              </a:lnSpc>
            </a:pPr>
            <a:r>
              <a:rPr lang="en-US" altLang="zh-CN" dirty="0"/>
              <a:t>C. </a:t>
            </a:r>
            <a:r>
              <a:rPr lang="zh-CN" altLang="en-US" dirty="0"/>
              <a:t>光敏电阻           </a:t>
            </a:r>
            <a:r>
              <a:rPr lang="en-US" altLang="zh-CN" dirty="0"/>
              <a:t>D. </a:t>
            </a:r>
            <a:r>
              <a:rPr lang="zh-CN" altLang="en-US" dirty="0"/>
              <a:t>光敏二极管</a:t>
            </a:r>
          </a:p>
          <a:p>
            <a:pPr>
              <a:lnSpc>
                <a:spcPct val="150000"/>
              </a:lnSpc>
            </a:pPr>
            <a:r>
              <a:rPr lang="en-US" altLang="zh-CN" dirty="0"/>
              <a:t>3</a:t>
            </a:r>
            <a:r>
              <a:rPr lang="zh-CN" altLang="en-US" dirty="0"/>
              <a:t>、当光电管的阳极和阴极之间所加电压一定时，光通量与光电流之间的关系称为光电管的（      ）。</a:t>
            </a:r>
          </a:p>
          <a:p>
            <a:pPr>
              <a:lnSpc>
                <a:spcPct val="150000"/>
              </a:lnSpc>
            </a:pPr>
            <a:r>
              <a:rPr lang="en-US" altLang="zh-CN" dirty="0"/>
              <a:t>A. </a:t>
            </a:r>
            <a:r>
              <a:rPr lang="zh-CN" altLang="en-US" dirty="0"/>
              <a:t>伏安特性           </a:t>
            </a:r>
            <a:r>
              <a:rPr lang="en-US" altLang="zh-CN" dirty="0"/>
              <a:t>B. </a:t>
            </a:r>
            <a:r>
              <a:rPr lang="zh-CN" altLang="en-US" dirty="0"/>
              <a:t>光照特性</a:t>
            </a:r>
          </a:p>
          <a:p>
            <a:pPr>
              <a:lnSpc>
                <a:spcPct val="150000"/>
              </a:lnSpc>
            </a:pPr>
            <a:r>
              <a:rPr lang="en-US" altLang="zh-CN" dirty="0"/>
              <a:t>C. </a:t>
            </a:r>
            <a:r>
              <a:rPr lang="zh-CN" altLang="en-US" dirty="0"/>
              <a:t>光谱特性           </a:t>
            </a:r>
            <a:r>
              <a:rPr lang="en-US" altLang="zh-CN" dirty="0"/>
              <a:t>D. </a:t>
            </a:r>
            <a:r>
              <a:rPr lang="zh-CN" altLang="en-US" dirty="0"/>
              <a:t>频率特性</a:t>
            </a:r>
          </a:p>
          <a:p>
            <a:pPr>
              <a:lnSpc>
                <a:spcPct val="150000"/>
              </a:lnSpc>
            </a:pPr>
            <a:r>
              <a:rPr lang="en-US" altLang="zh-CN" dirty="0"/>
              <a:t>4</a:t>
            </a:r>
            <a:r>
              <a:rPr lang="zh-CN" altLang="en-US" dirty="0"/>
              <a:t>、下列光电器件是基于光导效应的是（      ）。</a:t>
            </a:r>
          </a:p>
          <a:p>
            <a:pPr>
              <a:lnSpc>
                <a:spcPct val="150000"/>
              </a:lnSpc>
            </a:pPr>
            <a:r>
              <a:rPr lang="en-US" altLang="zh-CN" dirty="0"/>
              <a:t>A. </a:t>
            </a:r>
            <a:r>
              <a:rPr lang="zh-CN" altLang="en-US" dirty="0"/>
              <a:t>光电管             </a:t>
            </a:r>
            <a:r>
              <a:rPr lang="en-US" altLang="zh-CN" dirty="0"/>
              <a:t>B. </a:t>
            </a:r>
            <a:r>
              <a:rPr lang="zh-CN" altLang="en-US" dirty="0"/>
              <a:t>光电池</a:t>
            </a:r>
          </a:p>
          <a:p>
            <a:pPr>
              <a:lnSpc>
                <a:spcPct val="150000"/>
              </a:lnSpc>
            </a:pPr>
            <a:r>
              <a:rPr lang="en-US" altLang="zh-CN" dirty="0"/>
              <a:t>C. </a:t>
            </a:r>
            <a:r>
              <a:rPr lang="zh-CN" altLang="en-US" dirty="0"/>
              <a:t>光敏电阻           </a:t>
            </a:r>
            <a:r>
              <a:rPr lang="en-US" altLang="zh-CN" dirty="0"/>
              <a:t>D. </a:t>
            </a:r>
            <a:r>
              <a:rPr lang="zh-CN" altLang="en-US" dirty="0"/>
              <a:t>光敏二极管</a:t>
            </a:r>
          </a:p>
          <a:p>
            <a:pPr>
              <a:lnSpc>
                <a:spcPct val="150000"/>
              </a:lnSpc>
            </a:pPr>
            <a:r>
              <a:rPr lang="en-US" altLang="zh-CN" dirty="0"/>
              <a:t>5</a:t>
            </a:r>
            <a:r>
              <a:rPr lang="zh-CN" altLang="en-US" dirty="0"/>
              <a:t>、光敏电阻的相对灵敏度与入射波长的关系称为（     ）。</a:t>
            </a:r>
          </a:p>
          <a:p>
            <a:pPr>
              <a:lnSpc>
                <a:spcPct val="150000"/>
              </a:lnSpc>
            </a:pPr>
            <a:r>
              <a:rPr lang="en-US" altLang="zh-CN" dirty="0"/>
              <a:t>A. </a:t>
            </a:r>
            <a:r>
              <a:rPr lang="zh-CN" altLang="en-US" dirty="0"/>
              <a:t>伏安特性           </a:t>
            </a:r>
            <a:r>
              <a:rPr lang="en-US" altLang="zh-CN" dirty="0"/>
              <a:t>B. </a:t>
            </a:r>
            <a:r>
              <a:rPr lang="zh-CN" altLang="en-US" dirty="0"/>
              <a:t>光照特性</a:t>
            </a:r>
          </a:p>
          <a:p>
            <a:pPr>
              <a:lnSpc>
                <a:spcPct val="150000"/>
              </a:lnSpc>
            </a:pPr>
            <a:r>
              <a:rPr lang="en-US" altLang="zh-CN" dirty="0"/>
              <a:t>C. </a:t>
            </a:r>
            <a:r>
              <a:rPr lang="zh-CN" altLang="en-US" dirty="0"/>
              <a:t>光谱特性           </a:t>
            </a:r>
            <a:r>
              <a:rPr lang="en-US" altLang="zh-CN" dirty="0"/>
              <a:t>D. </a:t>
            </a:r>
            <a:r>
              <a:rPr lang="zh-CN" altLang="en-US" dirty="0"/>
              <a:t>频率特性</a:t>
            </a:r>
          </a:p>
        </p:txBody>
      </p:sp>
      <p:graphicFrame>
        <p:nvGraphicFramePr>
          <p:cNvPr id="4" name="表格 3"/>
          <p:cNvGraphicFramePr>
            <a:graphicFrameLocks noGrp="1"/>
          </p:cNvGraphicFramePr>
          <p:nvPr>
            <p:extLst>
              <p:ext uri="{D42A27DB-BD31-4B8C-83A1-F6EECF244321}">
                <p14:modId xmlns:p14="http://schemas.microsoft.com/office/powerpoint/2010/main" val="2896898871"/>
              </p:ext>
            </p:extLst>
          </p:nvPr>
        </p:nvGraphicFramePr>
        <p:xfrm>
          <a:off x="10877346" y="3730738"/>
          <a:ext cx="846568" cy="1107760"/>
        </p:xfrm>
        <a:graphic>
          <a:graphicData uri="http://schemas.openxmlformats.org/drawingml/2006/table">
            <a:tbl>
              <a:tblPr firstRow="1" firstCol="1" bandRow="1">
                <a:tableStyleId>{5C22544A-7EE6-4342-B048-85BDC9FD1C3A}</a:tableStyleId>
              </a:tblPr>
              <a:tblGrid>
                <a:gridCol w="428625">
                  <a:extLst>
                    <a:ext uri="{9D8B030D-6E8A-4147-A177-3AD203B41FA5}">
                      <a16:colId xmlns:a16="http://schemas.microsoft.com/office/drawing/2014/main" val="20000"/>
                    </a:ext>
                  </a:extLst>
                </a:gridCol>
                <a:gridCol w="417943">
                  <a:extLst>
                    <a:ext uri="{9D8B030D-6E8A-4147-A177-3AD203B41FA5}">
                      <a16:colId xmlns:a16="http://schemas.microsoft.com/office/drawing/2014/main" val="20001"/>
                    </a:ext>
                  </a:extLst>
                </a:gridCol>
              </a:tblGrid>
              <a:tr h="0">
                <a:tc>
                  <a:txBody>
                    <a:bodyPr/>
                    <a:lstStyle/>
                    <a:p>
                      <a:pPr algn="just">
                        <a:lnSpc>
                          <a:spcPts val="2000"/>
                        </a:lnSpc>
                        <a:spcAft>
                          <a:spcPts val="0"/>
                        </a:spcAft>
                      </a:pPr>
                      <a:r>
                        <a:rPr lang="en-US" sz="1050" kern="100">
                          <a:effectLst/>
                        </a:rPr>
                        <a:t>1</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D</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0"/>
                  </a:ext>
                </a:extLst>
              </a:tr>
              <a:tr h="0">
                <a:tc>
                  <a:txBody>
                    <a:bodyPr/>
                    <a:lstStyle/>
                    <a:p>
                      <a:pPr algn="just">
                        <a:lnSpc>
                          <a:spcPts val="2000"/>
                        </a:lnSpc>
                        <a:spcAft>
                          <a:spcPts val="0"/>
                        </a:spcAft>
                      </a:pPr>
                      <a:r>
                        <a:rPr lang="en-US" sz="1050" kern="100">
                          <a:effectLst/>
                        </a:rPr>
                        <a:t>2</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A</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1"/>
                  </a:ext>
                </a:extLst>
              </a:tr>
              <a:tr h="0">
                <a:tc>
                  <a:txBody>
                    <a:bodyPr/>
                    <a:lstStyle/>
                    <a:p>
                      <a:pPr algn="just">
                        <a:lnSpc>
                          <a:spcPts val="2000"/>
                        </a:lnSpc>
                        <a:spcAft>
                          <a:spcPts val="0"/>
                        </a:spcAft>
                      </a:pPr>
                      <a:r>
                        <a:rPr lang="en-US" sz="1050" kern="100">
                          <a:effectLst/>
                        </a:rPr>
                        <a:t>3</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B</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2"/>
                  </a:ext>
                </a:extLst>
              </a:tr>
              <a:tr h="0">
                <a:tc>
                  <a:txBody>
                    <a:bodyPr/>
                    <a:lstStyle/>
                    <a:p>
                      <a:pPr algn="just">
                        <a:lnSpc>
                          <a:spcPts val="2000"/>
                        </a:lnSpc>
                        <a:spcAft>
                          <a:spcPts val="0"/>
                        </a:spcAft>
                      </a:pPr>
                      <a:r>
                        <a:rPr lang="en-US" sz="1050" kern="100">
                          <a:effectLst/>
                        </a:rPr>
                        <a:t>4</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C</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3"/>
                  </a:ext>
                </a:extLst>
              </a:tr>
              <a:tr h="0">
                <a:tc>
                  <a:txBody>
                    <a:bodyPr/>
                    <a:lstStyle/>
                    <a:p>
                      <a:pPr algn="just">
                        <a:lnSpc>
                          <a:spcPts val="2000"/>
                        </a:lnSpc>
                        <a:spcAft>
                          <a:spcPts val="0"/>
                        </a:spcAft>
                      </a:pPr>
                      <a:r>
                        <a:rPr lang="en-US" sz="1050" kern="100">
                          <a:effectLst/>
                        </a:rPr>
                        <a:t>5</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dirty="0">
                          <a:effectLst/>
                        </a:rPr>
                        <a:t>C</a:t>
                      </a:r>
                      <a:endParaRPr lang="zh-CN" sz="1050" kern="100" dirty="0">
                        <a:effectLst/>
                        <a:latin typeface="Times New Roman"/>
                        <a:ea typeface="宋体"/>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456863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54628" y="1633"/>
            <a:ext cx="9492343" cy="6740307"/>
          </a:xfrm>
          <a:prstGeom prst="rect">
            <a:avLst/>
          </a:prstGeom>
        </p:spPr>
        <p:txBody>
          <a:bodyPr wrap="square">
            <a:spAutoFit/>
          </a:bodyPr>
          <a:lstStyle/>
          <a:p>
            <a:pPr>
              <a:lnSpc>
                <a:spcPct val="150000"/>
              </a:lnSpc>
            </a:pPr>
            <a:r>
              <a:rPr lang="en-US" altLang="zh-CN" dirty="0"/>
              <a:t>6</a:t>
            </a:r>
            <a:r>
              <a:rPr lang="zh-CN" altLang="en-US" dirty="0"/>
              <a:t>、下列关于光敏二极管和光敏三极管的对比不正确的是（      ）。</a:t>
            </a:r>
          </a:p>
          <a:p>
            <a:pPr>
              <a:lnSpc>
                <a:spcPct val="150000"/>
              </a:lnSpc>
            </a:pPr>
            <a:r>
              <a:rPr lang="en-US" altLang="zh-CN" dirty="0"/>
              <a:t>A. </a:t>
            </a:r>
            <a:r>
              <a:rPr lang="zh-CN" altLang="en-US" dirty="0"/>
              <a:t>光敏二极管的光电流很小，光敏三极管的光电流则较大</a:t>
            </a:r>
          </a:p>
          <a:p>
            <a:pPr>
              <a:lnSpc>
                <a:spcPct val="150000"/>
              </a:lnSpc>
            </a:pPr>
            <a:r>
              <a:rPr lang="en-US" altLang="zh-CN" dirty="0"/>
              <a:t>B. </a:t>
            </a:r>
            <a:r>
              <a:rPr lang="zh-CN" altLang="en-US" dirty="0"/>
              <a:t>光敏二极管与光敏三极管的暗电流相差不大</a:t>
            </a:r>
          </a:p>
          <a:p>
            <a:pPr>
              <a:lnSpc>
                <a:spcPct val="150000"/>
              </a:lnSpc>
            </a:pPr>
            <a:r>
              <a:rPr lang="en-US" altLang="zh-CN" dirty="0"/>
              <a:t>C. </a:t>
            </a:r>
            <a:r>
              <a:rPr lang="zh-CN" altLang="en-US" dirty="0"/>
              <a:t>工作频率较高时，应选用光敏二极管；工作频率较低时，应选用光敏三极管</a:t>
            </a:r>
          </a:p>
          <a:p>
            <a:pPr>
              <a:lnSpc>
                <a:spcPct val="150000"/>
              </a:lnSpc>
            </a:pPr>
            <a:r>
              <a:rPr lang="en-US" altLang="zh-CN" dirty="0"/>
              <a:t>D. </a:t>
            </a:r>
            <a:r>
              <a:rPr lang="zh-CN" altLang="en-US" dirty="0"/>
              <a:t>光敏二极管的线性特性较差，而光敏三极管有很好的线性特性</a:t>
            </a:r>
          </a:p>
          <a:p>
            <a:pPr>
              <a:lnSpc>
                <a:spcPct val="150000"/>
              </a:lnSpc>
            </a:pPr>
            <a:r>
              <a:rPr lang="en-US" altLang="zh-CN" dirty="0"/>
              <a:t>7</a:t>
            </a:r>
            <a:r>
              <a:rPr lang="zh-CN" altLang="en-US" dirty="0"/>
              <a:t>、光电式传感器是利用（     ）把光信号转换成电信号。</a:t>
            </a:r>
          </a:p>
          <a:p>
            <a:pPr>
              <a:lnSpc>
                <a:spcPct val="150000"/>
              </a:lnSpc>
            </a:pPr>
            <a:r>
              <a:rPr lang="en-US" altLang="zh-CN" dirty="0"/>
              <a:t>A. </a:t>
            </a:r>
            <a:r>
              <a:rPr lang="zh-CN" altLang="en-US" dirty="0"/>
              <a:t>被测量     </a:t>
            </a:r>
            <a:r>
              <a:rPr lang="en-US" altLang="zh-CN" dirty="0"/>
              <a:t>B. </a:t>
            </a:r>
            <a:r>
              <a:rPr lang="zh-CN" altLang="en-US" dirty="0"/>
              <a:t>光电效应 </a:t>
            </a:r>
          </a:p>
          <a:p>
            <a:pPr>
              <a:lnSpc>
                <a:spcPct val="150000"/>
              </a:lnSpc>
            </a:pPr>
            <a:r>
              <a:rPr lang="en-US" altLang="zh-CN" dirty="0"/>
              <a:t>C. </a:t>
            </a:r>
            <a:r>
              <a:rPr lang="zh-CN" altLang="en-US" dirty="0"/>
              <a:t>光电管     </a:t>
            </a:r>
            <a:r>
              <a:rPr lang="en-US" altLang="zh-CN" dirty="0"/>
              <a:t>D. </a:t>
            </a:r>
            <a:r>
              <a:rPr lang="zh-CN" altLang="en-US" dirty="0"/>
              <a:t>光电器件</a:t>
            </a:r>
          </a:p>
          <a:p>
            <a:pPr>
              <a:lnSpc>
                <a:spcPct val="150000"/>
              </a:lnSpc>
            </a:pPr>
            <a:r>
              <a:rPr lang="en-US" altLang="zh-CN" dirty="0"/>
              <a:t>8</a:t>
            </a:r>
            <a:r>
              <a:rPr lang="zh-CN" altLang="en-US" dirty="0"/>
              <a:t>、光敏电阻的特性是（      ）</a:t>
            </a:r>
          </a:p>
          <a:p>
            <a:pPr>
              <a:lnSpc>
                <a:spcPct val="150000"/>
              </a:lnSpc>
            </a:pPr>
            <a:r>
              <a:rPr lang="en-US" altLang="zh-CN" dirty="0"/>
              <a:t>A</a:t>
            </a:r>
            <a:r>
              <a:rPr lang="zh-CN" altLang="en-US" dirty="0"/>
              <a:t>．有光照时亮电阻很大         </a:t>
            </a:r>
            <a:r>
              <a:rPr lang="en-US" altLang="zh-CN" dirty="0"/>
              <a:t>B</a:t>
            </a:r>
            <a:r>
              <a:rPr lang="zh-CN" altLang="en-US" dirty="0"/>
              <a:t>．无光照时暗电阻很小  </a:t>
            </a:r>
          </a:p>
          <a:p>
            <a:pPr>
              <a:lnSpc>
                <a:spcPct val="150000"/>
              </a:lnSpc>
            </a:pPr>
            <a:r>
              <a:rPr lang="en-US" altLang="zh-CN" dirty="0"/>
              <a:t>C</a:t>
            </a:r>
            <a:r>
              <a:rPr lang="zh-CN" altLang="en-US" dirty="0"/>
              <a:t>．无光照时暗电流很大         </a:t>
            </a:r>
            <a:r>
              <a:rPr lang="en-US" altLang="zh-CN" dirty="0"/>
              <a:t>D</a:t>
            </a:r>
            <a:r>
              <a:rPr lang="zh-CN" altLang="en-US" dirty="0"/>
              <a:t>．受一定波长范围的光照时亮电流很大 </a:t>
            </a:r>
          </a:p>
          <a:p>
            <a:pPr>
              <a:lnSpc>
                <a:spcPct val="150000"/>
              </a:lnSpc>
            </a:pPr>
            <a:r>
              <a:rPr lang="en-US" altLang="zh-CN" dirty="0"/>
              <a:t>9</a:t>
            </a:r>
            <a:r>
              <a:rPr lang="zh-CN" altLang="en-US" dirty="0"/>
              <a:t>、基于光生伏特效应工作的光电器件是（      ）</a:t>
            </a:r>
          </a:p>
          <a:p>
            <a:pPr>
              <a:lnSpc>
                <a:spcPct val="150000"/>
              </a:lnSpc>
            </a:pPr>
            <a:r>
              <a:rPr lang="en-US" altLang="zh-CN" dirty="0"/>
              <a:t>A</a:t>
            </a:r>
            <a:r>
              <a:rPr lang="zh-CN" altLang="en-US" dirty="0"/>
              <a:t>．光电管                     </a:t>
            </a:r>
            <a:r>
              <a:rPr lang="en-US" altLang="zh-CN" dirty="0"/>
              <a:t>B.</a:t>
            </a:r>
            <a:r>
              <a:rPr lang="zh-CN" altLang="en-US" dirty="0"/>
              <a:t>光敏电阻</a:t>
            </a:r>
          </a:p>
          <a:p>
            <a:pPr>
              <a:lnSpc>
                <a:spcPct val="150000"/>
              </a:lnSpc>
            </a:pPr>
            <a:r>
              <a:rPr lang="en-US" altLang="zh-CN" dirty="0"/>
              <a:t>C</a:t>
            </a:r>
            <a:r>
              <a:rPr lang="zh-CN" altLang="en-US" dirty="0"/>
              <a:t>．光电池                     </a:t>
            </a:r>
            <a:r>
              <a:rPr lang="en-US" altLang="zh-CN" dirty="0"/>
              <a:t>D.</a:t>
            </a:r>
            <a:r>
              <a:rPr lang="zh-CN" altLang="en-US" dirty="0"/>
              <a:t>光电倍增管</a:t>
            </a:r>
          </a:p>
          <a:p>
            <a:pPr>
              <a:lnSpc>
                <a:spcPct val="150000"/>
              </a:lnSpc>
            </a:pPr>
            <a:r>
              <a:rPr lang="en-US" altLang="zh-CN" dirty="0"/>
              <a:t>10</a:t>
            </a:r>
            <a:r>
              <a:rPr lang="zh-CN" altLang="en-US" dirty="0"/>
              <a:t>、</a:t>
            </a:r>
            <a:r>
              <a:rPr lang="en-US" altLang="zh-CN" dirty="0"/>
              <a:t>CCD</a:t>
            </a:r>
            <a:r>
              <a:rPr lang="zh-CN" altLang="en-US" dirty="0"/>
              <a:t>以（      ）为信号</a:t>
            </a:r>
          </a:p>
          <a:p>
            <a:pPr>
              <a:lnSpc>
                <a:spcPct val="150000"/>
              </a:lnSpc>
            </a:pPr>
            <a:r>
              <a:rPr lang="en-US" altLang="zh-CN" dirty="0"/>
              <a:t>A. </a:t>
            </a:r>
            <a:r>
              <a:rPr lang="zh-CN" altLang="en-US" dirty="0"/>
              <a:t>电压                       </a:t>
            </a:r>
            <a:r>
              <a:rPr lang="en-US" altLang="zh-CN" dirty="0"/>
              <a:t>B.</a:t>
            </a:r>
            <a:r>
              <a:rPr lang="zh-CN" altLang="en-US" dirty="0"/>
              <a:t>电流       </a:t>
            </a:r>
            <a:r>
              <a:rPr lang="en-US" altLang="zh-CN" dirty="0"/>
              <a:t>C</a:t>
            </a:r>
            <a:r>
              <a:rPr lang="zh-CN" altLang="en-US" dirty="0"/>
              <a:t>．电荷                       </a:t>
            </a:r>
            <a:r>
              <a:rPr lang="en-US" altLang="zh-CN" dirty="0"/>
              <a:t>D.</a:t>
            </a:r>
            <a:r>
              <a:rPr lang="zh-CN" altLang="en-US" dirty="0"/>
              <a:t>电压或者电流</a:t>
            </a:r>
          </a:p>
        </p:txBody>
      </p:sp>
      <p:graphicFrame>
        <p:nvGraphicFramePr>
          <p:cNvPr id="4" name="表格 3"/>
          <p:cNvGraphicFramePr>
            <a:graphicFrameLocks noGrp="1"/>
          </p:cNvGraphicFramePr>
          <p:nvPr>
            <p:extLst>
              <p:ext uri="{D42A27DB-BD31-4B8C-83A1-F6EECF244321}">
                <p14:modId xmlns:p14="http://schemas.microsoft.com/office/powerpoint/2010/main" val="1502392119"/>
              </p:ext>
            </p:extLst>
          </p:nvPr>
        </p:nvGraphicFramePr>
        <p:xfrm>
          <a:off x="10756344" y="2990509"/>
          <a:ext cx="781254" cy="1107760"/>
        </p:xfrm>
        <a:graphic>
          <a:graphicData uri="http://schemas.openxmlformats.org/drawingml/2006/table">
            <a:tbl>
              <a:tblPr firstRow="1" firstCol="1" bandRow="1">
                <a:tableStyleId>{5C22544A-7EE6-4342-B048-85BDC9FD1C3A}</a:tableStyleId>
              </a:tblPr>
              <a:tblGrid>
                <a:gridCol w="428625">
                  <a:extLst>
                    <a:ext uri="{9D8B030D-6E8A-4147-A177-3AD203B41FA5}">
                      <a16:colId xmlns:a16="http://schemas.microsoft.com/office/drawing/2014/main" val="20000"/>
                    </a:ext>
                  </a:extLst>
                </a:gridCol>
                <a:gridCol w="352629">
                  <a:extLst>
                    <a:ext uri="{9D8B030D-6E8A-4147-A177-3AD203B41FA5}">
                      <a16:colId xmlns:a16="http://schemas.microsoft.com/office/drawing/2014/main" val="20001"/>
                    </a:ext>
                  </a:extLst>
                </a:gridCol>
              </a:tblGrid>
              <a:tr h="0">
                <a:tc>
                  <a:txBody>
                    <a:bodyPr/>
                    <a:lstStyle/>
                    <a:p>
                      <a:pPr algn="just">
                        <a:lnSpc>
                          <a:spcPts val="2000"/>
                        </a:lnSpc>
                        <a:spcAft>
                          <a:spcPts val="0"/>
                        </a:spcAft>
                      </a:pPr>
                      <a:r>
                        <a:rPr lang="en-US" sz="1050" kern="100" dirty="0">
                          <a:effectLst/>
                        </a:rPr>
                        <a:t>6</a:t>
                      </a:r>
                      <a:endParaRPr lang="zh-CN" sz="1050" kern="100" dirty="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D</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0"/>
                  </a:ext>
                </a:extLst>
              </a:tr>
              <a:tr h="0">
                <a:tc>
                  <a:txBody>
                    <a:bodyPr/>
                    <a:lstStyle/>
                    <a:p>
                      <a:pPr algn="just">
                        <a:lnSpc>
                          <a:spcPts val="2000"/>
                        </a:lnSpc>
                        <a:spcAft>
                          <a:spcPts val="0"/>
                        </a:spcAft>
                      </a:pPr>
                      <a:r>
                        <a:rPr lang="en-US" sz="1050" kern="100">
                          <a:effectLst/>
                        </a:rPr>
                        <a:t>7</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D</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1"/>
                  </a:ext>
                </a:extLst>
              </a:tr>
              <a:tr h="0">
                <a:tc>
                  <a:txBody>
                    <a:bodyPr/>
                    <a:lstStyle/>
                    <a:p>
                      <a:pPr algn="just">
                        <a:lnSpc>
                          <a:spcPts val="2000"/>
                        </a:lnSpc>
                        <a:spcAft>
                          <a:spcPts val="0"/>
                        </a:spcAft>
                      </a:pPr>
                      <a:r>
                        <a:rPr lang="en-US" sz="1050" kern="100">
                          <a:effectLst/>
                        </a:rPr>
                        <a:t>8</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D</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2"/>
                  </a:ext>
                </a:extLst>
              </a:tr>
              <a:tr h="0">
                <a:tc>
                  <a:txBody>
                    <a:bodyPr/>
                    <a:lstStyle/>
                    <a:p>
                      <a:pPr algn="just">
                        <a:lnSpc>
                          <a:spcPts val="2000"/>
                        </a:lnSpc>
                        <a:spcAft>
                          <a:spcPts val="0"/>
                        </a:spcAft>
                      </a:pPr>
                      <a:r>
                        <a:rPr lang="en-US" sz="1050" kern="100">
                          <a:effectLst/>
                        </a:rPr>
                        <a:t>9</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C</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3"/>
                  </a:ext>
                </a:extLst>
              </a:tr>
              <a:tr h="0">
                <a:tc>
                  <a:txBody>
                    <a:bodyPr/>
                    <a:lstStyle/>
                    <a:p>
                      <a:pPr algn="just">
                        <a:lnSpc>
                          <a:spcPts val="2000"/>
                        </a:lnSpc>
                        <a:spcAft>
                          <a:spcPts val="0"/>
                        </a:spcAft>
                      </a:pPr>
                      <a:r>
                        <a:rPr lang="en-US" sz="1050" kern="100" dirty="0">
                          <a:effectLst/>
                        </a:rPr>
                        <a:t>10</a:t>
                      </a:r>
                      <a:endParaRPr lang="zh-CN" sz="1050" kern="100" dirty="0">
                        <a:effectLst/>
                        <a:latin typeface="Times New Roman"/>
                        <a:ea typeface="宋体"/>
                      </a:endParaRPr>
                    </a:p>
                  </a:txBody>
                  <a:tcPr marL="68580" marR="68580" marT="0" marB="0"/>
                </a:tc>
                <a:tc>
                  <a:txBody>
                    <a:bodyPr/>
                    <a:lstStyle/>
                    <a:p>
                      <a:pPr algn="just">
                        <a:lnSpc>
                          <a:spcPts val="2000"/>
                        </a:lnSpc>
                        <a:spcAft>
                          <a:spcPts val="0"/>
                        </a:spcAft>
                      </a:pPr>
                      <a:r>
                        <a:rPr lang="en-US" sz="1050" kern="100" dirty="0">
                          <a:effectLst/>
                        </a:rPr>
                        <a:t>C</a:t>
                      </a:r>
                      <a:endParaRPr lang="zh-CN" sz="1050" kern="100" dirty="0">
                        <a:effectLst/>
                        <a:latin typeface="Times New Roman"/>
                        <a:ea typeface="宋体"/>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11694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5514" y="303188"/>
            <a:ext cx="6092825" cy="6186309"/>
          </a:xfrm>
          <a:prstGeom prst="rect">
            <a:avLst/>
          </a:prstGeom>
        </p:spPr>
        <p:txBody>
          <a:bodyPr>
            <a:spAutoFit/>
          </a:bodyPr>
          <a:lstStyle/>
          <a:p>
            <a:r>
              <a:rPr lang="en-US" altLang="zh-CN" dirty="0"/>
              <a:t>24</a:t>
            </a:r>
            <a:r>
              <a:rPr lang="zh-CN" altLang="en-US" dirty="0"/>
              <a:t>、当两块光栅的夹角很小时，光栅莫尔条纹的间距（      ）</a:t>
            </a:r>
          </a:p>
          <a:p>
            <a:r>
              <a:rPr lang="en-US" altLang="zh-CN" dirty="0"/>
              <a:t>A</a:t>
            </a:r>
            <a:r>
              <a:rPr lang="zh-CN" altLang="en-US" dirty="0"/>
              <a:t>．与栅线的宽度成正比         </a:t>
            </a:r>
            <a:r>
              <a:rPr lang="en-US" altLang="zh-CN" dirty="0"/>
              <a:t>B.</a:t>
            </a:r>
            <a:r>
              <a:rPr lang="zh-CN" altLang="en-US" dirty="0"/>
              <a:t>与栅线间宽成正比</a:t>
            </a:r>
          </a:p>
          <a:p>
            <a:r>
              <a:rPr lang="en-US" altLang="zh-CN" dirty="0"/>
              <a:t>C</a:t>
            </a:r>
            <a:r>
              <a:rPr lang="zh-CN" altLang="en-US" dirty="0"/>
              <a:t>．与夹角近似成正比           </a:t>
            </a:r>
            <a:r>
              <a:rPr lang="en-US" altLang="zh-CN" dirty="0"/>
              <a:t>D.</a:t>
            </a:r>
            <a:r>
              <a:rPr lang="zh-CN" altLang="en-US" dirty="0"/>
              <a:t>与栅距近似成正比</a:t>
            </a:r>
          </a:p>
          <a:p>
            <a:r>
              <a:rPr lang="en-US" altLang="zh-CN" dirty="0"/>
              <a:t>25</a:t>
            </a:r>
            <a:r>
              <a:rPr lang="zh-CN" altLang="en-US" dirty="0"/>
              <a:t>、现有一个采用</a:t>
            </a:r>
            <a:r>
              <a:rPr lang="en-US" altLang="zh-CN" dirty="0"/>
              <a:t>4</a:t>
            </a:r>
            <a:r>
              <a:rPr lang="zh-CN" altLang="en-US" dirty="0"/>
              <a:t>位循环码码盘的光电式编码器，码盘的起始位置对应的编码是</a:t>
            </a:r>
            <a:r>
              <a:rPr lang="en-US" altLang="zh-CN" dirty="0"/>
              <a:t>0011</a:t>
            </a:r>
            <a:r>
              <a:rPr lang="zh-CN" altLang="en-US" dirty="0"/>
              <a:t>，终止位置对应的编码是</a:t>
            </a:r>
            <a:r>
              <a:rPr lang="en-US" altLang="zh-CN" dirty="0"/>
              <a:t>0101</a:t>
            </a:r>
            <a:r>
              <a:rPr lang="zh-CN" altLang="en-US" dirty="0"/>
              <a:t>，则该码盘转动的角度可能会是（       ）</a:t>
            </a:r>
          </a:p>
          <a:p>
            <a:r>
              <a:rPr lang="en-US" altLang="zh-CN" dirty="0"/>
              <a:t>A</a:t>
            </a:r>
            <a:r>
              <a:rPr lang="zh-CN" altLang="en-US" dirty="0"/>
              <a:t>．</a:t>
            </a:r>
            <a:r>
              <a:rPr lang="en-US" altLang="zh-CN" dirty="0"/>
              <a:t>45°          B.60°           C.90°              D.120°</a:t>
            </a:r>
          </a:p>
          <a:p>
            <a:r>
              <a:rPr lang="en-US" altLang="zh-CN" dirty="0"/>
              <a:t>26</a:t>
            </a:r>
            <a:r>
              <a:rPr lang="zh-CN" altLang="en-US" dirty="0"/>
              <a:t>、现有一个采用</a:t>
            </a:r>
            <a:r>
              <a:rPr lang="en-US" altLang="zh-CN" dirty="0"/>
              <a:t>4</a:t>
            </a:r>
            <a:r>
              <a:rPr lang="zh-CN" altLang="en-US" dirty="0"/>
              <a:t>位循环码码盘的光电式编码器，码盘的起始位置对应的编码是</a:t>
            </a:r>
            <a:r>
              <a:rPr lang="en-US" altLang="zh-CN" dirty="0"/>
              <a:t>0011</a:t>
            </a:r>
            <a:r>
              <a:rPr lang="zh-CN" altLang="en-US" dirty="0"/>
              <a:t>，终止位置对应的编码是</a:t>
            </a:r>
            <a:r>
              <a:rPr lang="en-US" altLang="zh-CN" dirty="0"/>
              <a:t>1111</a:t>
            </a:r>
            <a:r>
              <a:rPr lang="zh-CN" altLang="en-US" dirty="0"/>
              <a:t>，则该码盘转动的角度可能会是（       ）</a:t>
            </a:r>
          </a:p>
          <a:p>
            <a:r>
              <a:rPr lang="en-US" altLang="zh-CN" dirty="0"/>
              <a:t>A</a:t>
            </a:r>
            <a:r>
              <a:rPr lang="zh-CN" altLang="en-US" dirty="0"/>
              <a:t>．</a:t>
            </a:r>
            <a:r>
              <a:rPr lang="en-US" altLang="zh-CN" dirty="0"/>
              <a:t>60°          B.90°           C.180°             D.270°   </a:t>
            </a:r>
          </a:p>
          <a:p>
            <a:r>
              <a:rPr lang="en-US" altLang="zh-CN" dirty="0"/>
              <a:t>27</a:t>
            </a:r>
            <a:r>
              <a:rPr lang="zh-CN" altLang="en-US" dirty="0"/>
              <a:t>、一个</a:t>
            </a:r>
            <a:r>
              <a:rPr lang="en-US" altLang="zh-CN" dirty="0"/>
              <a:t>6</a:t>
            </a:r>
            <a:r>
              <a:rPr lang="zh-CN" altLang="en-US" dirty="0"/>
              <a:t>位的二进制光电式编码器，其测量精度约为（      ）</a:t>
            </a:r>
          </a:p>
          <a:p>
            <a:r>
              <a:rPr lang="en-US" altLang="zh-CN" dirty="0"/>
              <a:t>A</a:t>
            </a:r>
            <a:r>
              <a:rPr lang="zh-CN" altLang="en-US" dirty="0"/>
              <a:t>．</a:t>
            </a:r>
            <a:r>
              <a:rPr lang="en-US" altLang="zh-CN" dirty="0"/>
              <a:t>5.6°         B. 0.17°  </a:t>
            </a:r>
            <a:r>
              <a:rPr lang="zh-CN" altLang="en-US" dirty="0"/>
              <a:t>　　　</a:t>
            </a:r>
            <a:r>
              <a:rPr lang="en-US" altLang="zh-CN" dirty="0"/>
              <a:t>C</a:t>
            </a:r>
            <a:r>
              <a:rPr lang="zh-CN" altLang="en-US" dirty="0"/>
              <a:t>．</a:t>
            </a:r>
            <a:r>
              <a:rPr lang="en-US" altLang="zh-CN" dirty="0"/>
              <a:t>0.016°          D. 60°</a:t>
            </a:r>
          </a:p>
          <a:p>
            <a:r>
              <a:rPr lang="en-US" altLang="zh-CN" dirty="0"/>
              <a:t>28</a:t>
            </a:r>
            <a:r>
              <a:rPr lang="zh-CN" altLang="en-US" dirty="0"/>
              <a:t>、（   ）属于脉冲盘式编码器。</a:t>
            </a:r>
          </a:p>
          <a:p>
            <a:r>
              <a:rPr lang="en-US" altLang="zh-CN" dirty="0"/>
              <a:t>A</a:t>
            </a:r>
            <a:r>
              <a:rPr lang="zh-CN" altLang="en-US" dirty="0"/>
              <a:t>．接触式编码器</a:t>
            </a:r>
          </a:p>
          <a:p>
            <a:r>
              <a:rPr lang="en-US" altLang="zh-CN" dirty="0"/>
              <a:t>B</a:t>
            </a:r>
            <a:r>
              <a:rPr lang="zh-CN" altLang="en-US" dirty="0"/>
              <a:t>．光电式编码器</a:t>
            </a:r>
          </a:p>
          <a:p>
            <a:r>
              <a:rPr lang="en-US" altLang="zh-CN" dirty="0"/>
              <a:t>C</a:t>
            </a:r>
            <a:r>
              <a:rPr lang="zh-CN" altLang="en-US" dirty="0"/>
              <a:t>．增量编码器</a:t>
            </a:r>
          </a:p>
          <a:p>
            <a:r>
              <a:rPr lang="en-US" altLang="zh-CN" dirty="0"/>
              <a:t>D</a:t>
            </a:r>
            <a:r>
              <a:rPr lang="zh-CN" altLang="en-US" dirty="0"/>
              <a:t>．电磁式编码器</a:t>
            </a:r>
          </a:p>
          <a:p>
            <a:r>
              <a:rPr lang="en-US" altLang="zh-CN" dirty="0"/>
              <a:t>29</a:t>
            </a:r>
            <a:r>
              <a:rPr lang="zh-CN" altLang="en-US" dirty="0"/>
              <a:t>、采用</a:t>
            </a:r>
            <a:r>
              <a:rPr lang="en-US" altLang="zh-CN" dirty="0"/>
              <a:t>50</a:t>
            </a:r>
            <a:r>
              <a:rPr lang="zh-CN" altLang="en-US" dirty="0"/>
              <a:t>线</a:t>
            </a:r>
            <a:r>
              <a:rPr lang="en-US" altLang="zh-CN" dirty="0"/>
              <a:t>/mm</a:t>
            </a:r>
            <a:r>
              <a:rPr lang="zh-CN" altLang="en-US" dirty="0"/>
              <a:t>的计量光栅测量线位移</a:t>
            </a:r>
            <a:r>
              <a:rPr lang="en-US" altLang="zh-CN" dirty="0"/>
              <a:t>,</a:t>
            </a:r>
            <a:r>
              <a:rPr lang="zh-CN" altLang="en-US" dirty="0"/>
              <a:t>若指示光栅上的莫尔条纹移动了</a:t>
            </a:r>
            <a:r>
              <a:rPr lang="en-US" altLang="zh-CN" dirty="0"/>
              <a:t>12</a:t>
            </a:r>
            <a:r>
              <a:rPr lang="zh-CN" altLang="en-US" dirty="0"/>
              <a:t>条</a:t>
            </a:r>
            <a:r>
              <a:rPr lang="en-US" altLang="zh-CN" dirty="0"/>
              <a:t>,</a:t>
            </a:r>
            <a:r>
              <a:rPr lang="zh-CN" altLang="en-US" dirty="0"/>
              <a:t>则被测线位移为（     ）</a:t>
            </a:r>
            <a:r>
              <a:rPr lang="en-US" altLang="zh-CN" dirty="0"/>
              <a:t>mm                                            </a:t>
            </a:r>
          </a:p>
          <a:p>
            <a:r>
              <a:rPr lang="en-US" altLang="zh-CN" dirty="0"/>
              <a:t>A</a:t>
            </a:r>
            <a:r>
              <a:rPr lang="zh-CN" altLang="en-US" dirty="0"/>
              <a:t>．</a:t>
            </a:r>
            <a:r>
              <a:rPr lang="en-US" altLang="zh-CN" dirty="0"/>
              <a:t>0.02         B. 0.12   </a:t>
            </a:r>
            <a:r>
              <a:rPr lang="zh-CN" altLang="en-US" dirty="0"/>
              <a:t>　　　</a:t>
            </a:r>
            <a:r>
              <a:rPr lang="en-US" altLang="zh-CN" dirty="0"/>
              <a:t>C</a:t>
            </a:r>
            <a:r>
              <a:rPr lang="zh-CN" altLang="en-US" dirty="0"/>
              <a:t>． </a:t>
            </a:r>
            <a:r>
              <a:rPr lang="en-US" altLang="zh-CN" dirty="0"/>
              <a:t>0.24        D. 0.48 </a:t>
            </a:r>
          </a:p>
        </p:txBody>
      </p:sp>
      <p:graphicFrame>
        <p:nvGraphicFramePr>
          <p:cNvPr id="4" name="表格 3"/>
          <p:cNvGraphicFramePr>
            <a:graphicFrameLocks noGrp="1"/>
          </p:cNvGraphicFramePr>
          <p:nvPr>
            <p:extLst>
              <p:ext uri="{D42A27DB-BD31-4B8C-83A1-F6EECF244321}">
                <p14:modId xmlns:p14="http://schemas.microsoft.com/office/powerpoint/2010/main" val="2585177619"/>
              </p:ext>
            </p:extLst>
          </p:nvPr>
        </p:nvGraphicFramePr>
        <p:xfrm>
          <a:off x="10626975" y="2482510"/>
          <a:ext cx="781254" cy="1329312"/>
        </p:xfrm>
        <a:graphic>
          <a:graphicData uri="http://schemas.openxmlformats.org/drawingml/2006/table">
            <a:tbl>
              <a:tblPr firstRow="1" firstCol="1" bandRow="1">
                <a:tableStyleId>{5C22544A-7EE6-4342-B048-85BDC9FD1C3A}</a:tableStyleId>
              </a:tblPr>
              <a:tblGrid>
                <a:gridCol w="428625">
                  <a:extLst>
                    <a:ext uri="{9D8B030D-6E8A-4147-A177-3AD203B41FA5}">
                      <a16:colId xmlns:a16="http://schemas.microsoft.com/office/drawing/2014/main" val="20000"/>
                    </a:ext>
                  </a:extLst>
                </a:gridCol>
                <a:gridCol w="352629">
                  <a:extLst>
                    <a:ext uri="{9D8B030D-6E8A-4147-A177-3AD203B41FA5}">
                      <a16:colId xmlns:a16="http://schemas.microsoft.com/office/drawing/2014/main" val="20001"/>
                    </a:ext>
                  </a:extLst>
                </a:gridCol>
              </a:tblGrid>
              <a:tr h="0">
                <a:tc>
                  <a:txBody>
                    <a:bodyPr/>
                    <a:lstStyle/>
                    <a:p>
                      <a:pPr algn="just">
                        <a:lnSpc>
                          <a:spcPts val="2000"/>
                        </a:lnSpc>
                        <a:spcAft>
                          <a:spcPts val="0"/>
                        </a:spcAft>
                      </a:pPr>
                      <a:r>
                        <a:rPr lang="en-US" sz="1050" kern="100">
                          <a:effectLst/>
                        </a:rPr>
                        <a:t>24</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D</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0"/>
                  </a:ext>
                </a:extLst>
              </a:tr>
              <a:tr h="0">
                <a:tc>
                  <a:txBody>
                    <a:bodyPr/>
                    <a:lstStyle/>
                    <a:p>
                      <a:pPr algn="just">
                        <a:lnSpc>
                          <a:spcPts val="2000"/>
                        </a:lnSpc>
                        <a:spcAft>
                          <a:spcPts val="0"/>
                        </a:spcAft>
                      </a:pPr>
                      <a:r>
                        <a:rPr lang="en-US" sz="1050" kern="100">
                          <a:effectLst/>
                        </a:rPr>
                        <a:t>25</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C</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1"/>
                  </a:ext>
                </a:extLst>
              </a:tr>
              <a:tr h="0">
                <a:tc>
                  <a:txBody>
                    <a:bodyPr/>
                    <a:lstStyle/>
                    <a:p>
                      <a:pPr algn="just">
                        <a:lnSpc>
                          <a:spcPts val="2000"/>
                        </a:lnSpc>
                        <a:spcAft>
                          <a:spcPts val="0"/>
                        </a:spcAft>
                      </a:pPr>
                      <a:r>
                        <a:rPr lang="en-US" sz="1050" kern="100">
                          <a:effectLst/>
                        </a:rPr>
                        <a:t>26</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C</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2"/>
                  </a:ext>
                </a:extLst>
              </a:tr>
              <a:tr h="0">
                <a:tc>
                  <a:txBody>
                    <a:bodyPr/>
                    <a:lstStyle/>
                    <a:p>
                      <a:pPr algn="just">
                        <a:lnSpc>
                          <a:spcPts val="2000"/>
                        </a:lnSpc>
                        <a:spcAft>
                          <a:spcPts val="0"/>
                        </a:spcAft>
                      </a:pPr>
                      <a:r>
                        <a:rPr lang="en-US" sz="1050" kern="100">
                          <a:effectLst/>
                        </a:rPr>
                        <a:t>27</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A</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3"/>
                  </a:ext>
                </a:extLst>
              </a:tr>
              <a:tr h="0">
                <a:tc>
                  <a:txBody>
                    <a:bodyPr/>
                    <a:lstStyle/>
                    <a:p>
                      <a:pPr algn="just">
                        <a:lnSpc>
                          <a:spcPts val="2000"/>
                        </a:lnSpc>
                        <a:spcAft>
                          <a:spcPts val="0"/>
                        </a:spcAft>
                      </a:pPr>
                      <a:r>
                        <a:rPr lang="en-US" sz="1050" kern="100">
                          <a:effectLst/>
                        </a:rPr>
                        <a:t>28</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a:effectLst/>
                        </a:rPr>
                        <a:t>C</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4"/>
                  </a:ext>
                </a:extLst>
              </a:tr>
              <a:tr h="0">
                <a:tc>
                  <a:txBody>
                    <a:bodyPr/>
                    <a:lstStyle/>
                    <a:p>
                      <a:pPr algn="just">
                        <a:lnSpc>
                          <a:spcPts val="2000"/>
                        </a:lnSpc>
                        <a:spcAft>
                          <a:spcPts val="0"/>
                        </a:spcAft>
                      </a:pPr>
                      <a:r>
                        <a:rPr lang="en-US" sz="1050" kern="100">
                          <a:effectLst/>
                        </a:rPr>
                        <a:t>29</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en-US" sz="1050" kern="100" dirty="0">
                          <a:effectLst/>
                        </a:rPr>
                        <a:t>C</a:t>
                      </a:r>
                      <a:endParaRPr lang="zh-CN" sz="1050" kern="100" dirty="0">
                        <a:effectLst/>
                        <a:latin typeface="Times New Roman"/>
                        <a:ea typeface="宋体"/>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7571640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206" y="215647"/>
            <a:ext cx="2911319" cy="441960"/>
          </a:xfrm>
        </p:spPr>
        <p:txBody>
          <a:bodyPr/>
          <a:lstStyle/>
          <a:p>
            <a:r>
              <a:rPr lang="zh-CN" altLang="en-US" sz="2800" dirty="0">
                <a:solidFill>
                  <a:srgbClr val="0000FF"/>
                </a:solidFill>
              </a:rPr>
              <a:t> </a:t>
            </a:r>
            <a:r>
              <a:rPr lang="zh-CN" altLang="en-US" sz="3200" dirty="0">
                <a:solidFill>
                  <a:srgbClr val="0000FF"/>
                </a:solidFill>
              </a:rPr>
              <a:t>光电效应</a:t>
            </a:r>
          </a:p>
        </p:txBody>
      </p:sp>
      <p:sp>
        <p:nvSpPr>
          <p:cNvPr id="9" name="灯片编号占位符 5"/>
          <p:cNvSpPr>
            <a:spLocks noGrp="1"/>
          </p:cNvSpPr>
          <p:nvPr>
            <p:ph type="sldNum" sz="quarter" idx="12"/>
          </p:nvPr>
        </p:nvSpPr>
        <p:spPr>
          <a:xfrm>
            <a:off x="11868539" y="6157264"/>
            <a:ext cx="914400" cy="457200"/>
          </a:xfrm>
        </p:spPr>
        <p:txBody>
          <a:bodyPr>
            <a:normAutofit fontScale="92500" lnSpcReduction="10000"/>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fld id="{C381067A-1EF6-4026-B48A-5328FC0933F9}" type="slidenum">
              <a:rPr kumimoji="0" lang="en-US" altLang="zh-CN">
                <a:solidFill>
                  <a:schemeClr val="tx2"/>
                </a:solidFill>
                <a:ea typeface="宋体" panose="02010600030101010101" pitchFamily="2" charset="-122"/>
              </a:rPr>
              <a:t>5</a:t>
            </a:fld>
            <a:endParaRPr kumimoji="0" lang="en-US" altLang="zh-CN" sz="1400">
              <a:solidFill>
                <a:schemeClr val="tx2"/>
              </a:solidFill>
              <a:ea typeface="宋体" panose="02010600030101010101" pitchFamily="2" charset="-122"/>
            </a:endParaRPr>
          </a:p>
        </p:txBody>
      </p:sp>
      <p:sp>
        <p:nvSpPr>
          <p:cNvPr id="10" name="Rectangle 2"/>
          <p:cNvSpPr>
            <a:spLocks noChangeArrowheads="1"/>
          </p:cNvSpPr>
          <p:nvPr/>
        </p:nvSpPr>
        <p:spPr bwMode="auto">
          <a:xfrm>
            <a:off x="1845468" y="1081482"/>
            <a:ext cx="8497888" cy="577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67080" indent="-325755" eaLnBrk="0" hangingPunct="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297305" indent="-351155" eaLnBrk="0" hangingPunct="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792605" indent="-316230" eaLnBrk="0" hangingPunct="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311400" indent="-339725" eaLnBrk="0" hangingPunct="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768600" indent="-339725"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3225800" indent="-339725"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683000" indent="-339725"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4140200" indent="-339725"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 typeface="Wingdings" panose="05000000000000000000" pitchFamily="2" charset="2"/>
              <a:buNone/>
            </a:pPr>
            <a:r>
              <a:rPr lang="zh-CN" altLang="en-US" sz="2400" dirty="0">
                <a:solidFill>
                  <a:srgbClr val="000000"/>
                </a:solidFill>
                <a:latin typeface="楷体_GB2312" pitchFamily="49" charset="-122"/>
                <a:ea typeface="楷体_GB2312" pitchFamily="49" charset="-122"/>
              </a:rPr>
              <a:t>通常把光电效应分为两大类：</a:t>
            </a:r>
          </a:p>
          <a:p>
            <a:pPr eaLnBrk="1" hangingPunct="1">
              <a:lnSpc>
                <a:spcPct val="90000"/>
              </a:lnSpc>
              <a:buFont typeface="Wingdings" panose="05000000000000000000" pitchFamily="2" charset="2"/>
              <a:buNone/>
            </a:pPr>
            <a:r>
              <a:rPr lang="zh-CN" altLang="en-US" sz="2400" dirty="0">
                <a:latin typeface="楷体_GB2312" pitchFamily="49" charset="-122"/>
                <a:ea typeface="楷体_GB2312" pitchFamily="49" charset="-122"/>
              </a:rPr>
              <a:t>    </a:t>
            </a:r>
            <a:r>
              <a:rPr lang="en-US" altLang="zh-CN" sz="2400" dirty="0">
                <a:solidFill>
                  <a:srgbClr val="000000"/>
                </a:solidFill>
                <a:latin typeface="楷体_GB2312" pitchFamily="49" charset="-122"/>
                <a:ea typeface="楷体_GB2312" pitchFamily="49" charset="-122"/>
              </a:rPr>
              <a:t>1</a:t>
            </a:r>
            <a:r>
              <a:rPr lang="zh-CN" altLang="en-US" sz="2400" dirty="0">
                <a:solidFill>
                  <a:srgbClr val="000000"/>
                </a:solidFill>
                <a:latin typeface="楷体_GB2312" pitchFamily="49" charset="-122"/>
                <a:ea typeface="楷体_GB2312" pitchFamily="49" charset="-122"/>
              </a:rPr>
              <a:t>）在光线作用下，</a:t>
            </a:r>
            <a:r>
              <a:rPr lang="zh-CN" altLang="en-US" sz="2400" dirty="0">
                <a:solidFill>
                  <a:srgbClr val="0000FF"/>
                </a:solidFill>
                <a:latin typeface="楷体_GB2312" pitchFamily="49" charset="-122"/>
                <a:ea typeface="楷体_GB2312" pitchFamily="49" charset="-122"/>
              </a:rPr>
              <a:t>电子逸出物体表面</a:t>
            </a:r>
            <a:r>
              <a:rPr lang="en-US" altLang="zh-CN" sz="2400" dirty="0">
                <a:ea typeface="楷体_GB2312" pitchFamily="49" charset="-122"/>
              </a:rPr>
              <a:t>——</a:t>
            </a:r>
            <a:r>
              <a:rPr lang="zh-CN" altLang="en-US" sz="2400" b="1" dirty="0">
                <a:solidFill>
                  <a:srgbClr val="FF3300"/>
                </a:solidFill>
                <a:latin typeface="楷体_GB2312" pitchFamily="49" charset="-122"/>
                <a:ea typeface="楷体_GB2312" pitchFamily="49" charset="-122"/>
              </a:rPr>
              <a:t>外光电效应</a:t>
            </a:r>
            <a:r>
              <a:rPr lang="zh-CN" altLang="en-US" sz="2400" dirty="0">
                <a:solidFill>
                  <a:srgbClr val="000000"/>
                </a:solidFill>
                <a:latin typeface="楷体_GB2312" pitchFamily="49" charset="-122"/>
                <a:ea typeface="楷体_GB2312" pitchFamily="49" charset="-122"/>
              </a:rPr>
              <a:t>，多产生于金属或金属氧化物中，相应的光电元件有光电管、光电倍增管等。</a:t>
            </a:r>
          </a:p>
          <a:p>
            <a:pPr eaLnBrk="1" hangingPunct="1">
              <a:lnSpc>
                <a:spcPct val="90000"/>
              </a:lnSpc>
              <a:buFont typeface="Wingdings" panose="05000000000000000000" pitchFamily="2" charset="2"/>
              <a:buNone/>
            </a:pPr>
            <a:r>
              <a:rPr lang="zh-CN" altLang="en-US" sz="2400" dirty="0">
                <a:latin typeface="楷体_GB2312" pitchFamily="49" charset="-122"/>
                <a:ea typeface="楷体_GB2312" pitchFamily="49" charset="-122"/>
              </a:rPr>
              <a:t>    </a:t>
            </a:r>
            <a:r>
              <a:rPr lang="en-US" altLang="zh-CN" sz="2400" dirty="0">
                <a:solidFill>
                  <a:srgbClr val="000000"/>
                </a:solidFill>
                <a:latin typeface="楷体_GB2312" pitchFamily="49" charset="-122"/>
                <a:ea typeface="楷体_GB2312" pitchFamily="49" charset="-122"/>
              </a:rPr>
              <a:t>2</a:t>
            </a:r>
            <a:r>
              <a:rPr lang="zh-CN" altLang="en-US" sz="2400" dirty="0">
                <a:solidFill>
                  <a:srgbClr val="000000"/>
                </a:solidFill>
                <a:latin typeface="楷体_GB2312" pitchFamily="49" charset="-122"/>
                <a:ea typeface="楷体_GB2312" pitchFamily="49" charset="-122"/>
              </a:rPr>
              <a:t>）在光线作用下，</a:t>
            </a:r>
            <a:r>
              <a:rPr lang="zh-CN" altLang="en-US" sz="2400" dirty="0">
                <a:solidFill>
                  <a:srgbClr val="0000FF"/>
                </a:solidFill>
                <a:latin typeface="楷体_GB2312" pitchFamily="49" charset="-122"/>
                <a:ea typeface="楷体_GB2312" pitchFamily="49" charset="-122"/>
              </a:rPr>
              <a:t>所释放的电子不逸出物体表面，只在物体内部运动并使其电特性发生变化</a:t>
            </a:r>
            <a:r>
              <a:rPr lang="en-US" altLang="zh-CN" sz="2400" dirty="0">
                <a:ea typeface="楷体_GB2312" pitchFamily="49" charset="-122"/>
              </a:rPr>
              <a:t>——</a:t>
            </a:r>
            <a:r>
              <a:rPr lang="zh-CN" altLang="en-US" sz="2400" b="1" dirty="0">
                <a:solidFill>
                  <a:srgbClr val="FF3300"/>
                </a:solidFill>
                <a:latin typeface="楷体_GB2312" pitchFamily="49" charset="-122"/>
                <a:ea typeface="楷体_GB2312" pitchFamily="49" charset="-122"/>
              </a:rPr>
              <a:t>内光电效应</a:t>
            </a:r>
            <a:r>
              <a:rPr lang="zh-CN" altLang="en-US" sz="2400" dirty="0">
                <a:solidFill>
                  <a:srgbClr val="000000"/>
                </a:solidFill>
                <a:latin typeface="楷体_GB2312" pitchFamily="49" charset="-122"/>
                <a:ea typeface="楷体_GB2312" pitchFamily="49" charset="-122"/>
              </a:rPr>
              <a:t>，多产生于半导体材料中，相应的光电元件有光敏电阻、反相偏置工作的光敏二极管、光敏三极管及光敏晶闸管、光电池等。</a:t>
            </a:r>
          </a:p>
          <a:p>
            <a:pPr eaLnBrk="1" hangingPunct="1">
              <a:lnSpc>
                <a:spcPct val="90000"/>
              </a:lnSpc>
              <a:buFont typeface="Wingdings" panose="05000000000000000000" pitchFamily="2" charset="2"/>
              <a:buNone/>
            </a:pPr>
            <a:r>
              <a:rPr lang="zh-CN" altLang="en-US" sz="3400" dirty="0">
                <a:latin typeface="楷体_GB2312" pitchFamily="49" charset="-122"/>
                <a:ea typeface="楷体_GB2312" pitchFamily="49" charset="-122"/>
              </a:rPr>
              <a:t>    </a:t>
            </a:r>
            <a:endParaRPr lang="zh-CN" altLang="en-US" sz="3400" dirty="0">
              <a:solidFill>
                <a:srgbClr val="000000"/>
              </a:solidFill>
              <a:latin typeface="楷体_GB2312" pitchFamily="49" charset="-122"/>
              <a:ea typeface="楷体_GB2312" pitchFamily="49" charset="-122"/>
            </a:endParaRPr>
          </a:p>
        </p:txBody>
      </p:sp>
      <p:pic>
        <p:nvPicPr>
          <p:cNvPr id="12" name="图片 11" descr="fd21a43a151eeb2d6a231745ccebe490"/>
          <p:cNvPicPr>
            <a:picLocks noChangeAspect="1"/>
          </p:cNvPicPr>
          <p:nvPr/>
        </p:nvPicPr>
        <p:blipFill>
          <a:blip r:embed="rId3"/>
          <a:stretch>
            <a:fillRect/>
          </a:stretch>
        </p:blipFill>
        <p:spPr>
          <a:xfrm>
            <a:off x="4461555" y="4000500"/>
            <a:ext cx="3810000" cy="2857500"/>
          </a:xfrm>
          <a:prstGeom prst="rect">
            <a:avLst/>
          </a:prstGeom>
        </p:spPr>
      </p:pic>
    </p:spTree>
    <p:custDataLst>
      <p:tags r:id="rId1"/>
    </p:custDataLst>
  </p:cSld>
  <p:clrMapOvr>
    <a:masterClrMapping/>
  </p:clrMapOvr>
  <p:transition>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0486" y="5682343"/>
            <a:ext cx="1948543" cy="441964"/>
          </a:xfrm>
        </p:spPr>
        <p:txBody>
          <a:bodyPr/>
          <a:lstStyle/>
          <a:p>
            <a:r>
              <a:rPr lang="zh-CN" altLang="en-US" dirty="0"/>
              <a:t>填空题</a:t>
            </a:r>
          </a:p>
        </p:txBody>
      </p:sp>
      <p:sp>
        <p:nvSpPr>
          <p:cNvPr id="3" name="矩形 2"/>
          <p:cNvSpPr/>
          <p:nvPr/>
        </p:nvSpPr>
        <p:spPr>
          <a:xfrm>
            <a:off x="314379" y="173358"/>
            <a:ext cx="11277600" cy="4247317"/>
          </a:xfrm>
          <a:prstGeom prst="rect">
            <a:avLst/>
          </a:prstGeom>
        </p:spPr>
        <p:txBody>
          <a:bodyPr wrap="square">
            <a:spAutoFit/>
          </a:bodyPr>
          <a:lstStyle/>
          <a:p>
            <a:r>
              <a:rPr lang="en-US" altLang="zh-CN" dirty="0"/>
              <a:t>1</a:t>
            </a:r>
            <a:r>
              <a:rPr lang="zh-CN" altLang="zh-CN" dirty="0"/>
              <a:t>、光电式传感器由</a:t>
            </a:r>
            <a:r>
              <a:rPr lang="en-US" altLang="zh-CN" u="sng" dirty="0"/>
              <a:t>	     </a:t>
            </a:r>
            <a:r>
              <a:rPr lang="zh-CN" altLang="zh-CN" dirty="0"/>
              <a:t>及</a:t>
            </a:r>
            <a:r>
              <a:rPr lang="en-US" altLang="zh-CN" u="sng" dirty="0"/>
              <a:t>	        </a:t>
            </a:r>
            <a:r>
              <a:rPr lang="zh-CN" altLang="zh-CN" dirty="0"/>
              <a:t>两大部分组成。</a:t>
            </a:r>
          </a:p>
          <a:p>
            <a:r>
              <a:rPr lang="en-US" altLang="zh-CN" dirty="0"/>
              <a:t>2</a:t>
            </a:r>
            <a:r>
              <a:rPr lang="zh-CN" altLang="zh-CN" dirty="0"/>
              <a:t>、光敏电阻</a:t>
            </a:r>
            <a:r>
              <a:rPr lang="en-US" altLang="zh-CN" u="sng" dirty="0"/>
              <a:t>			  </a:t>
            </a:r>
            <a:r>
              <a:rPr lang="zh-CN" altLang="zh-CN" dirty="0"/>
              <a:t>与</a:t>
            </a:r>
            <a:r>
              <a:rPr lang="en-US" altLang="zh-CN" u="sng" dirty="0"/>
              <a:t>		   </a:t>
            </a:r>
            <a:r>
              <a:rPr lang="zh-CN" altLang="zh-CN" dirty="0"/>
              <a:t>之差称为光电流。</a:t>
            </a:r>
          </a:p>
          <a:p>
            <a:r>
              <a:rPr lang="en-US" altLang="zh-CN" dirty="0"/>
              <a:t>3</a:t>
            </a:r>
            <a:r>
              <a:rPr lang="zh-CN" altLang="zh-CN" dirty="0"/>
              <a:t>、光电池与光敏二极管、光敏三极管都是</a:t>
            </a:r>
            <a:r>
              <a:rPr lang="en-US" altLang="zh-CN" dirty="0"/>
              <a:t>PN</a:t>
            </a:r>
            <a:r>
              <a:rPr lang="zh-CN" altLang="zh-CN" dirty="0"/>
              <a:t>界，主要区别在于后者的</a:t>
            </a:r>
            <a:r>
              <a:rPr lang="en-US" altLang="zh-CN" dirty="0"/>
              <a:t>PN</a:t>
            </a:r>
            <a:r>
              <a:rPr lang="zh-CN" altLang="zh-CN" dirty="0"/>
              <a:t>结</a:t>
            </a:r>
            <a:r>
              <a:rPr lang="en-US" altLang="zh-CN" u="sng" dirty="0"/>
              <a:t>				</a:t>
            </a:r>
            <a:r>
              <a:rPr lang="zh-CN" altLang="zh-CN" dirty="0"/>
              <a:t>。</a:t>
            </a:r>
          </a:p>
          <a:p>
            <a:r>
              <a:rPr lang="en-US" altLang="zh-CN" dirty="0"/>
              <a:t>4</a:t>
            </a:r>
            <a:r>
              <a:rPr lang="zh-CN" altLang="zh-CN" dirty="0"/>
              <a:t>、</a:t>
            </a:r>
            <a:r>
              <a:rPr lang="en-US" altLang="zh-CN" dirty="0"/>
              <a:t>CCD</a:t>
            </a:r>
            <a:r>
              <a:rPr lang="zh-CN" altLang="zh-CN" dirty="0"/>
              <a:t>的突出特点是以</a:t>
            </a:r>
            <a:r>
              <a:rPr lang="en-US" altLang="zh-CN" u="sng" dirty="0"/>
              <a:t>		  </a:t>
            </a:r>
            <a:r>
              <a:rPr lang="zh-CN" altLang="zh-CN" dirty="0"/>
              <a:t>作为信号。</a:t>
            </a:r>
          </a:p>
          <a:p>
            <a:r>
              <a:rPr lang="en-US" altLang="zh-CN" dirty="0"/>
              <a:t>5</a:t>
            </a:r>
            <a:r>
              <a:rPr lang="zh-CN" altLang="zh-CN" dirty="0"/>
              <a:t>、光纤工作的基础是</a:t>
            </a:r>
            <a:r>
              <a:rPr lang="en-US" altLang="zh-CN" u="sng" dirty="0"/>
              <a:t>			   </a:t>
            </a:r>
            <a:r>
              <a:rPr lang="zh-CN" altLang="zh-CN" dirty="0"/>
              <a:t>。</a:t>
            </a:r>
          </a:p>
          <a:p>
            <a:r>
              <a:rPr lang="en-US" altLang="zh-CN" dirty="0"/>
              <a:t>6</a:t>
            </a:r>
            <a:r>
              <a:rPr lang="zh-CN" altLang="zh-CN" dirty="0"/>
              <a:t>、光纤传感器技术是本世纪</a:t>
            </a:r>
            <a:r>
              <a:rPr lang="en-US" altLang="zh-CN" dirty="0"/>
              <a:t>70</a:t>
            </a:r>
            <a:r>
              <a:rPr lang="zh-CN" altLang="zh-CN" dirty="0"/>
              <a:t>年代末发展起来的一门崭新的技术，是传感器技术的新成就，光纤传感器技术是随着</a:t>
            </a:r>
            <a:r>
              <a:rPr lang="en-US" altLang="zh-CN" u="sng" dirty="0"/>
              <a:t>            </a:t>
            </a:r>
            <a:r>
              <a:rPr lang="zh-CN" altLang="zh-CN" dirty="0"/>
              <a:t>和</a:t>
            </a:r>
            <a:r>
              <a:rPr lang="en-US" altLang="zh-CN" u="sng" dirty="0"/>
              <a:t>           </a:t>
            </a:r>
            <a:r>
              <a:rPr lang="zh-CN" altLang="zh-CN" dirty="0"/>
              <a:t>的发展而形成的。</a:t>
            </a:r>
          </a:p>
          <a:p>
            <a:r>
              <a:rPr lang="en-US" altLang="zh-CN" dirty="0"/>
              <a:t>7</a:t>
            </a:r>
            <a:r>
              <a:rPr lang="zh-CN" altLang="zh-CN" dirty="0"/>
              <a:t>、一般来说，固体激光器可以分为四个主要部分：工作物质、</a:t>
            </a:r>
            <a:r>
              <a:rPr lang="zh-CN" altLang="zh-CN" u="sng" dirty="0"/>
              <a:t> </a:t>
            </a:r>
            <a:r>
              <a:rPr lang="en-US" altLang="zh-CN" u="sng" dirty="0"/>
              <a:t>           </a:t>
            </a:r>
            <a:r>
              <a:rPr lang="zh-CN" altLang="zh-CN" dirty="0"/>
              <a:t>、谐振，冷却系统以及</a:t>
            </a:r>
            <a:r>
              <a:rPr lang="en-US" altLang="zh-CN" u="sng" dirty="0"/>
              <a:t>            </a:t>
            </a:r>
            <a:r>
              <a:rPr lang="zh-CN" altLang="zh-CN" dirty="0"/>
              <a:t>。</a:t>
            </a:r>
          </a:p>
          <a:p>
            <a:r>
              <a:rPr lang="en-US" altLang="zh-CN" dirty="0"/>
              <a:t>8</a:t>
            </a:r>
            <a:r>
              <a:rPr lang="zh-CN" altLang="zh-CN" dirty="0"/>
              <a:t>、按照工作原理的不同，可将光电式传感器分为</a:t>
            </a:r>
            <a:r>
              <a:rPr lang="en-US" altLang="zh-CN" u="sng" dirty="0"/>
              <a:t>                            </a:t>
            </a:r>
            <a:r>
              <a:rPr lang="zh-CN" altLang="zh-CN" dirty="0"/>
              <a:t>、红外热释传感器、固体图像传感器和</a:t>
            </a:r>
            <a:r>
              <a:rPr lang="en-US" altLang="zh-CN" u="sng" dirty="0"/>
              <a:t>              </a:t>
            </a:r>
            <a:r>
              <a:rPr lang="zh-CN" altLang="zh-CN" dirty="0"/>
              <a:t>。</a:t>
            </a:r>
          </a:p>
          <a:p>
            <a:r>
              <a:rPr lang="en-US" altLang="zh-CN" dirty="0"/>
              <a:t>9</a:t>
            </a:r>
            <a:r>
              <a:rPr lang="zh-CN" altLang="zh-CN" dirty="0"/>
              <a:t>、按照测量光路组成来看，光电式传感器可以分为</a:t>
            </a:r>
            <a:r>
              <a:rPr lang="en-US" altLang="zh-CN" u="sng" dirty="0"/>
              <a:t>          </a:t>
            </a:r>
            <a:r>
              <a:rPr lang="zh-CN" altLang="zh-CN" dirty="0"/>
              <a:t>、</a:t>
            </a:r>
            <a:r>
              <a:rPr lang="en-US" altLang="zh-CN" u="sng" dirty="0"/>
              <a:t>          </a:t>
            </a:r>
            <a:r>
              <a:rPr lang="zh-CN" altLang="zh-CN" dirty="0"/>
              <a:t>、辐射式和开关式光电传感器。</a:t>
            </a:r>
          </a:p>
          <a:p>
            <a:r>
              <a:rPr lang="en-US" altLang="zh-CN" dirty="0"/>
              <a:t>10</a:t>
            </a:r>
            <a:r>
              <a:rPr lang="zh-CN" altLang="zh-CN" dirty="0"/>
              <a:t>、光电传感器的理论基础是光电效应。通常把光线照射到物体表面后产生的光电效应分为三类。第一类是利用在光线作用下光电子逸出物体表面的</a:t>
            </a:r>
            <a:r>
              <a:rPr lang="zh-CN" altLang="zh-CN" u="sng" dirty="0"/>
              <a:t> </a:t>
            </a:r>
            <a:r>
              <a:rPr lang="en-US" altLang="zh-CN" u="sng" dirty="0"/>
              <a:t>        </a:t>
            </a:r>
            <a:r>
              <a:rPr lang="zh-CN" altLang="zh-CN" dirty="0"/>
              <a:t>效应</a:t>
            </a:r>
            <a:r>
              <a:rPr lang="en-US" altLang="zh-CN" dirty="0"/>
              <a:t>,</a:t>
            </a:r>
            <a:r>
              <a:rPr lang="zh-CN" altLang="zh-CN" dirty="0"/>
              <a:t>这类元件有</a:t>
            </a:r>
            <a:r>
              <a:rPr lang="en-US" altLang="zh-CN" u="sng" dirty="0"/>
              <a:t>                      </a:t>
            </a:r>
            <a:r>
              <a:rPr lang="zh-CN" altLang="zh-CN" dirty="0"/>
              <a:t>；第二类是利用在光线作用下使材料内部电阻率改变的</a:t>
            </a:r>
            <a:r>
              <a:rPr lang="en-US" altLang="zh-CN" u="sng" dirty="0"/>
              <a:t>      </a:t>
            </a:r>
            <a:r>
              <a:rPr lang="zh-CN" altLang="zh-CN" dirty="0"/>
              <a:t>效应，这类元件有</a:t>
            </a:r>
            <a:r>
              <a:rPr lang="en-US" altLang="zh-CN" u="sng" dirty="0"/>
              <a:t>                </a:t>
            </a:r>
            <a:r>
              <a:rPr lang="zh-CN" altLang="zh-CN" dirty="0"/>
              <a:t>；第三类是利用在光线作用下使物体内部产生一定方向电动势的光生伏特效应，这类元件有光电池、光电仪表。</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96209593"/>
              </p:ext>
            </p:extLst>
          </p:nvPr>
        </p:nvGraphicFramePr>
        <p:xfrm>
          <a:off x="6310136" y="4358640"/>
          <a:ext cx="3607435" cy="2221230"/>
        </p:xfrm>
        <a:graphic>
          <a:graphicData uri="http://schemas.openxmlformats.org/drawingml/2006/table">
            <a:tbl>
              <a:tblPr firstRow="1" firstCol="1" bandRow="1">
                <a:tableStyleId>{5C22544A-7EE6-4342-B048-85BDC9FD1C3A}</a:tableStyleId>
              </a:tblPr>
              <a:tblGrid>
                <a:gridCol w="428625">
                  <a:extLst>
                    <a:ext uri="{9D8B030D-6E8A-4147-A177-3AD203B41FA5}">
                      <a16:colId xmlns:a16="http://schemas.microsoft.com/office/drawing/2014/main" val="20000"/>
                    </a:ext>
                  </a:extLst>
                </a:gridCol>
                <a:gridCol w="3178810">
                  <a:extLst>
                    <a:ext uri="{9D8B030D-6E8A-4147-A177-3AD203B41FA5}">
                      <a16:colId xmlns:a16="http://schemas.microsoft.com/office/drawing/2014/main" val="20001"/>
                    </a:ext>
                  </a:extLst>
                </a:gridCol>
              </a:tblGrid>
              <a:tr h="87122">
                <a:tc>
                  <a:txBody>
                    <a:bodyPr/>
                    <a:lstStyle/>
                    <a:p>
                      <a:pPr algn="just">
                        <a:lnSpc>
                          <a:spcPts val="2000"/>
                        </a:lnSpc>
                        <a:spcAft>
                          <a:spcPts val="0"/>
                        </a:spcAft>
                      </a:pPr>
                      <a:r>
                        <a:rPr lang="en-US" sz="1050" kern="100" dirty="0">
                          <a:effectLst/>
                        </a:rPr>
                        <a:t>1</a:t>
                      </a:r>
                      <a:endParaRPr lang="zh-CN" sz="1050" kern="100" dirty="0">
                        <a:effectLst/>
                        <a:latin typeface="Times New Roman"/>
                        <a:ea typeface="宋体"/>
                      </a:endParaRPr>
                    </a:p>
                  </a:txBody>
                  <a:tcPr marL="68580" marR="68580" marT="0" marB="0"/>
                </a:tc>
                <a:tc>
                  <a:txBody>
                    <a:bodyPr/>
                    <a:lstStyle/>
                    <a:p>
                      <a:pPr algn="just">
                        <a:lnSpc>
                          <a:spcPts val="2000"/>
                        </a:lnSpc>
                        <a:spcAft>
                          <a:spcPts val="0"/>
                        </a:spcAft>
                      </a:pPr>
                      <a:r>
                        <a:rPr lang="zh-CN" sz="1050" kern="100">
                          <a:effectLst/>
                        </a:rPr>
                        <a:t>光路；电路</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0"/>
                  </a:ext>
                </a:extLst>
              </a:tr>
              <a:tr h="0">
                <a:tc>
                  <a:txBody>
                    <a:bodyPr/>
                    <a:lstStyle/>
                    <a:p>
                      <a:pPr algn="just">
                        <a:lnSpc>
                          <a:spcPts val="2000"/>
                        </a:lnSpc>
                        <a:spcAft>
                          <a:spcPts val="0"/>
                        </a:spcAft>
                      </a:pPr>
                      <a:r>
                        <a:rPr lang="en-US" sz="1050" kern="100">
                          <a:effectLst/>
                        </a:rPr>
                        <a:t>2</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zh-CN" sz="1050" kern="100" dirty="0">
                          <a:effectLst/>
                        </a:rPr>
                        <a:t>亮电流；暗电流</a:t>
                      </a:r>
                      <a:endParaRPr lang="zh-CN" sz="1050" kern="100" dirty="0">
                        <a:effectLst/>
                        <a:latin typeface="Times New Roman"/>
                        <a:ea typeface="宋体"/>
                      </a:endParaRPr>
                    </a:p>
                  </a:txBody>
                  <a:tcPr marL="68580" marR="68580" marT="0" marB="0"/>
                </a:tc>
                <a:extLst>
                  <a:ext uri="{0D108BD9-81ED-4DB2-BD59-A6C34878D82A}">
                    <a16:rowId xmlns:a16="http://schemas.microsoft.com/office/drawing/2014/main" val="10001"/>
                  </a:ext>
                </a:extLst>
              </a:tr>
              <a:tr h="0">
                <a:tc>
                  <a:txBody>
                    <a:bodyPr/>
                    <a:lstStyle/>
                    <a:p>
                      <a:pPr algn="just">
                        <a:lnSpc>
                          <a:spcPts val="2000"/>
                        </a:lnSpc>
                        <a:spcAft>
                          <a:spcPts val="0"/>
                        </a:spcAft>
                      </a:pPr>
                      <a:r>
                        <a:rPr lang="en-US" sz="1050" kern="100">
                          <a:effectLst/>
                        </a:rPr>
                        <a:t>3</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zh-CN" sz="1050" kern="100" dirty="0">
                          <a:effectLst/>
                        </a:rPr>
                        <a:t>处于反向偏置</a:t>
                      </a:r>
                      <a:endParaRPr lang="zh-CN" sz="1050" kern="100" dirty="0">
                        <a:effectLst/>
                        <a:latin typeface="Times New Roman"/>
                        <a:ea typeface="宋体"/>
                      </a:endParaRPr>
                    </a:p>
                  </a:txBody>
                  <a:tcPr marL="68580" marR="68580" marT="0" marB="0"/>
                </a:tc>
                <a:extLst>
                  <a:ext uri="{0D108BD9-81ED-4DB2-BD59-A6C34878D82A}">
                    <a16:rowId xmlns:a16="http://schemas.microsoft.com/office/drawing/2014/main" val="10002"/>
                  </a:ext>
                </a:extLst>
              </a:tr>
              <a:tr h="0">
                <a:tc>
                  <a:txBody>
                    <a:bodyPr/>
                    <a:lstStyle/>
                    <a:p>
                      <a:pPr algn="just">
                        <a:lnSpc>
                          <a:spcPts val="2000"/>
                        </a:lnSpc>
                        <a:spcAft>
                          <a:spcPts val="0"/>
                        </a:spcAft>
                      </a:pPr>
                      <a:r>
                        <a:rPr lang="en-US" sz="1050" kern="100">
                          <a:effectLst/>
                        </a:rPr>
                        <a:t>4</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zh-CN" sz="1050" kern="100" dirty="0">
                          <a:effectLst/>
                        </a:rPr>
                        <a:t>电荷</a:t>
                      </a:r>
                      <a:endParaRPr lang="zh-CN" sz="1050" kern="100" dirty="0">
                        <a:effectLst/>
                        <a:latin typeface="Times New Roman"/>
                        <a:ea typeface="宋体"/>
                      </a:endParaRPr>
                    </a:p>
                  </a:txBody>
                  <a:tcPr marL="68580" marR="68580" marT="0" marB="0"/>
                </a:tc>
                <a:extLst>
                  <a:ext uri="{0D108BD9-81ED-4DB2-BD59-A6C34878D82A}">
                    <a16:rowId xmlns:a16="http://schemas.microsoft.com/office/drawing/2014/main" val="10003"/>
                  </a:ext>
                </a:extLst>
              </a:tr>
              <a:tr h="0">
                <a:tc>
                  <a:txBody>
                    <a:bodyPr/>
                    <a:lstStyle/>
                    <a:p>
                      <a:pPr algn="just">
                        <a:lnSpc>
                          <a:spcPts val="2000"/>
                        </a:lnSpc>
                        <a:spcAft>
                          <a:spcPts val="0"/>
                        </a:spcAft>
                      </a:pPr>
                      <a:r>
                        <a:rPr lang="en-US" sz="1050" kern="100">
                          <a:effectLst/>
                        </a:rPr>
                        <a:t>5</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zh-CN" sz="1050" kern="100" dirty="0">
                          <a:effectLst/>
                        </a:rPr>
                        <a:t>光的全反射</a:t>
                      </a:r>
                      <a:endParaRPr lang="zh-CN" sz="1050" kern="100" dirty="0">
                        <a:effectLst/>
                        <a:latin typeface="Times New Roman"/>
                        <a:ea typeface="宋体"/>
                      </a:endParaRPr>
                    </a:p>
                  </a:txBody>
                  <a:tcPr marL="68580" marR="68580" marT="0" marB="0"/>
                </a:tc>
                <a:extLst>
                  <a:ext uri="{0D108BD9-81ED-4DB2-BD59-A6C34878D82A}">
                    <a16:rowId xmlns:a16="http://schemas.microsoft.com/office/drawing/2014/main" val="10004"/>
                  </a:ext>
                </a:extLst>
              </a:tr>
              <a:tr h="0">
                <a:tc>
                  <a:txBody>
                    <a:bodyPr/>
                    <a:lstStyle/>
                    <a:p>
                      <a:pPr algn="just">
                        <a:lnSpc>
                          <a:spcPts val="2000"/>
                        </a:lnSpc>
                        <a:spcAft>
                          <a:spcPts val="0"/>
                        </a:spcAft>
                      </a:pPr>
                      <a:r>
                        <a:rPr lang="en-US" sz="1050" kern="100">
                          <a:effectLst/>
                        </a:rPr>
                        <a:t>6</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zh-CN" sz="1050" kern="100" dirty="0">
                          <a:effectLst/>
                        </a:rPr>
                        <a:t>光导纤维；光通信技术</a:t>
                      </a:r>
                      <a:endParaRPr lang="zh-CN" sz="1050" kern="100" dirty="0">
                        <a:effectLst/>
                        <a:latin typeface="Times New Roman"/>
                        <a:ea typeface="宋体"/>
                      </a:endParaRPr>
                    </a:p>
                  </a:txBody>
                  <a:tcPr marL="68580" marR="68580" marT="0" marB="0"/>
                </a:tc>
                <a:extLst>
                  <a:ext uri="{0D108BD9-81ED-4DB2-BD59-A6C34878D82A}">
                    <a16:rowId xmlns:a16="http://schemas.microsoft.com/office/drawing/2014/main" val="10005"/>
                  </a:ext>
                </a:extLst>
              </a:tr>
              <a:tr h="0">
                <a:tc>
                  <a:txBody>
                    <a:bodyPr/>
                    <a:lstStyle/>
                    <a:p>
                      <a:pPr algn="just">
                        <a:lnSpc>
                          <a:spcPts val="2000"/>
                        </a:lnSpc>
                        <a:spcAft>
                          <a:spcPts val="0"/>
                        </a:spcAft>
                      </a:pPr>
                      <a:r>
                        <a:rPr lang="en-US" sz="1050" kern="100">
                          <a:effectLst/>
                        </a:rPr>
                        <a:t>7</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zh-CN" sz="1050" kern="100">
                          <a:effectLst/>
                        </a:rPr>
                        <a:t>泵浦系统；滤光系统</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6"/>
                  </a:ext>
                </a:extLst>
              </a:tr>
              <a:tr h="0">
                <a:tc>
                  <a:txBody>
                    <a:bodyPr/>
                    <a:lstStyle/>
                    <a:p>
                      <a:pPr algn="just">
                        <a:lnSpc>
                          <a:spcPts val="2000"/>
                        </a:lnSpc>
                        <a:spcAft>
                          <a:spcPts val="0"/>
                        </a:spcAft>
                      </a:pPr>
                      <a:r>
                        <a:rPr lang="en-US" sz="1050" kern="100">
                          <a:effectLst/>
                        </a:rPr>
                        <a:t>8</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zh-CN" sz="1050" kern="100">
                          <a:effectLst/>
                        </a:rPr>
                        <a:t>光电效应传感器；光纤传感器</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7"/>
                  </a:ext>
                </a:extLst>
              </a:tr>
              <a:tr h="0">
                <a:tc>
                  <a:txBody>
                    <a:bodyPr/>
                    <a:lstStyle/>
                    <a:p>
                      <a:pPr algn="just">
                        <a:lnSpc>
                          <a:spcPts val="2000"/>
                        </a:lnSpc>
                        <a:spcAft>
                          <a:spcPts val="0"/>
                        </a:spcAft>
                      </a:pPr>
                      <a:r>
                        <a:rPr lang="en-US" sz="1050" kern="100">
                          <a:effectLst/>
                        </a:rPr>
                        <a:t>9</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zh-CN" sz="1050" kern="100">
                          <a:effectLst/>
                        </a:rPr>
                        <a:t>透射式；反射式</a:t>
                      </a:r>
                      <a:endParaRPr lang="zh-CN" sz="1050" kern="100">
                        <a:effectLst/>
                        <a:latin typeface="Times New Roman"/>
                        <a:ea typeface="宋体"/>
                      </a:endParaRPr>
                    </a:p>
                  </a:txBody>
                  <a:tcPr marL="68580" marR="68580" marT="0" marB="0"/>
                </a:tc>
                <a:extLst>
                  <a:ext uri="{0D108BD9-81ED-4DB2-BD59-A6C34878D82A}">
                    <a16:rowId xmlns:a16="http://schemas.microsoft.com/office/drawing/2014/main" val="10008"/>
                  </a:ext>
                </a:extLst>
              </a:tr>
              <a:tr h="0">
                <a:tc>
                  <a:txBody>
                    <a:bodyPr/>
                    <a:lstStyle/>
                    <a:p>
                      <a:pPr algn="just">
                        <a:lnSpc>
                          <a:spcPts val="2000"/>
                        </a:lnSpc>
                        <a:spcAft>
                          <a:spcPts val="0"/>
                        </a:spcAft>
                      </a:pPr>
                      <a:r>
                        <a:rPr lang="en-US" sz="1050" kern="100">
                          <a:effectLst/>
                        </a:rPr>
                        <a:t>10</a:t>
                      </a:r>
                      <a:endParaRPr lang="zh-CN" sz="1050" kern="100">
                        <a:effectLst/>
                        <a:latin typeface="Times New Roman"/>
                        <a:ea typeface="宋体"/>
                      </a:endParaRPr>
                    </a:p>
                  </a:txBody>
                  <a:tcPr marL="68580" marR="68580" marT="0" marB="0"/>
                </a:tc>
                <a:tc>
                  <a:txBody>
                    <a:bodyPr/>
                    <a:lstStyle/>
                    <a:p>
                      <a:pPr algn="just">
                        <a:lnSpc>
                          <a:spcPts val="2000"/>
                        </a:lnSpc>
                        <a:spcAft>
                          <a:spcPts val="0"/>
                        </a:spcAft>
                      </a:pPr>
                      <a:r>
                        <a:rPr lang="zh-CN" sz="1050" kern="100" dirty="0">
                          <a:effectLst/>
                        </a:rPr>
                        <a:t>外光电；光电管、光电倍增管；内光电；光敏电阻</a:t>
                      </a:r>
                      <a:endParaRPr lang="zh-CN" sz="1050" kern="100" dirty="0">
                        <a:effectLst/>
                        <a:latin typeface="Times New Roman"/>
                        <a:ea typeface="宋体"/>
                      </a:endParaRPr>
                    </a:p>
                  </a:txBody>
                  <a:tcPr marL="68580" marR="6858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2091027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简答题</a:t>
            </a:r>
          </a:p>
        </p:txBody>
      </p:sp>
      <p:sp>
        <p:nvSpPr>
          <p:cNvPr id="3" name="矩形 2"/>
          <p:cNvSpPr/>
          <p:nvPr/>
        </p:nvSpPr>
        <p:spPr>
          <a:xfrm>
            <a:off x="141514" y="1267828"/>
            <a:ext cx="6092825" cy="4801314"/>
          </a:xfrm>
          <a:prstGeom prst="rect">
            <a:avLst/>
          </a:prstGeom>
        </p:spPr>
        <p:txBody>
          <a:bodyPr>
            <a:spAutoFit/>
          </a:bodyPr>
          <a:lstStyle/>
          <a:p>
            <a:r>
              <a:rPr lang="en-US" altLang="zh-CN" dirty="0"/>
              <a:t>1</a:t>
            </a:r>
            <a:r>
              <a:rPr lang="zh-CN" altLang="zh-CN" dirty="0"/>
              <a:t>、什么是光电式传感器？</a:t>
            </a:r>
          </a:p>
          <a:p>
            <a:r>
              <a:rPr lang="en-US" altLang="zh-CN" dirty="0"/>
              <a:t>2</a:t>
            </a:r>
            <a:r>
              <a:rPr lang="zh-CN" altLang="zh-CN" dirty="0"/>
              <a:t>、光电式传感器的基本工作原理是什么？ </a:t>
            </a:r>
          </a:p>
          <a:p>
            <a:r>
              <a:rPr lang="en-US" altLang="zh-CN" dirty="0"/>
              <a:t>3</a:t>
            </a:r>
            <a:r>
              <a:rPr lang="zh-CN" altLang="zh-CN" dirty="0"/>
              <a:t>、光电式传感器的基本形式有哪些？</a:t>
            </a:r>
          </a:p>
          <a:p>
            <a:r>
              <a:rPr lang="en-US" altLang="zh-CN" dirty="0"/>
              <a:t>4</a:t>
            </a:r>
            <a:r>
              <a:rPr lang="zh-CN" altLang="zh-CN" dirty="0"/>
              <a:t>、什么是光电器件？</a:t>
            </a:r>
          </a:p>
          <a:p>
            <a:r>
              <a:rPr lang="en-US" altLang="zh-CN" dirty="0"/>
              <a:t>5</a:t>
            </a:r>
            <a:r>
              <a:rPr lang="zh-CN" altLang="zh-CN" dirty="0"/>
              <a:t>、典型的光电器件有哪些？</a:t>
            </a:r>
          </a:p>
          <a:p>
            <a:r>
              <a:rPr lang="en-US" altLang="zh-CN" dirty="0"/>
              <a:t>6</a:t>
            </a:r>
            <a:r>
              <a:rPr lang="zh-CN" altLang="zh-CN" dirty="0"/>
              <a:t>、</a:t>
            </a:r>
            <a:r>
              <a:rPr lang="en-US" altLang="zh-CN" dirty="0"/>
              <a:t>CCD</a:t>
            </a:r>
            <a:r>
              <a:rPr lang="zh-CN" altLang="zh-CN" dirty="0"/>
              <a:t>的电荷转移原理是什么？</a:t>
            </a:r>
          </a:p>
          <a:p>
            <a:r>
              <a:rPr lang="en-US" altLang="zh-CN" dirty="0"/>
              <a:t>7</a:t>
            </a:r>
            <a:r>
              <a:rPr lang="zh-CN" altLang="zh-CN" dirty="0"/>
              <a:t>、什么是全反射？</a:t>
            </a:r>
          </a:p>
          <a:p>
            <a:r>
              <a:rPr lang="en-US" altLang="zh-CN" dirty="0"/>
              <a:t>8</a:t>
            </a:r>
            <a:r>
              <a:rPr lang="zh-CN" altLang="zh-CN" dirty="0"/>
              <a:t>、光纤的数值孔径有何意义？</a:t>
            </a:r>
          </a:p>
          <a:p>
            <a:r>
              <a:rPr lang="en-US" altLang="zh-CN" dirty="0"/>
              <a:t>9</a:t>
            </a:r>
            <a:r>
              <a:rPr lang="zh-CN" altLang="zh-CN" dirty="0"/>
              <a:t>、何谓</a:t>
            </a:r>
            <a:r>
              <a:rPr lang="en-US" altLang="zh-CN" dirty="0"/>
              <a:t>CCD</a:t>
            </a:r>
            <a:r>
              <a:rPr lang="zh-CN" altLang="zh-CN" dirty="0"/>
              <a:t>势阱？</a:t>
            </a:r>
            <a:r>
              <a:rPr lang="en-US" altLang="zh-CN" dirty="0"/>
              <a:t> </a:t>
            </a:r>
            <a:endParaRPr lang="zh-CN" altLang="zh-CN" dirty="0"/>
          </a:p>
          <a:p>
            <a:r>
              <a:rPr lang="en-US" altLang="zh-CN" dirty="0"/>
              <a:t>10</a:t>
            </a:r>
            <a:r>
              <a:rPr lang="zh-CN" altLang="zh-CN" dirty="0"/>
              <a:t>、光电器件有哪几种类型？各有何特点？</a:t>
            </a:r>
          </a:p>
          <a:p>
            <a:r>
              <a:rPr lang="en-US" altLang="zh-CN" dirty="0"/>
              <a:t>11</a:t>
            </a:r>
            <a:r>
              <a:rPr lang="zh-CN" altLang="zh-CN" dirty="0"/>
              <a:t>、光在光纤中是怎样传输的？</a:t>
            </a:r>
          </a:p>
          <a:p>
            <a:r>
              <a:rPr lang="en-US" altLang="zh-CN" dirty="0"/>
              <a:t>12</a:t>
            </a:r>
            <a:r>
              <a:rPr lang="zh-CN" altLang="zh-CN" dirty="0"/>
              <a:t>、对光纤及入射光的入射角有什么要求？</a:t>
            </a:r>
          </a:p>
          <a:p>
            <a:r>
              <a:rPr lang="en-US" altLang="zh-CN" dirty="0"/>
              <a:t>13</a:t>
            </a:r>
            <a:r>
              <a:rPr lang="zh-CN" altLang="zh-CN" dirty="0"/>
              <a:t>、试述光敏电阻的工作原理。</a:t>
            </a:r>
          </a:p>
          <a:p>
            <a:r>
              <a:rPr lang="en-US" altLang="zh-CN" dirty="0"/>
              <a:t>14</a:t>
            </a:r>
            <a:r>
              <a:rPr lang="zh-CN" altLang="zh-CN" dirty="0"/>
              <a:t>、试述光敏二极管的工作原理。</a:t>
            </a:r>
          </a:p>
          <a:p>
            <a:r>
              <a:rPr lang="en-US" altLang="zh-CN" dirty="0"/>
              <a:t>15</a:t>
            </a:r>
            <a:r>
              <a:rPr lang="zh-CN" altLang="zh-CN" dirty="0"/>
              <a:t>、试述光敏三极管的工作原理。</a:t>
            </a:r>
          </a:p>
          <a:p>
            <a:r>
              <a:rPr lang="en-US" altLang="zh-CN" dirty="0"/>
              <a:t>16</a:t>
            </a:r>
            <a:r>
              <a:rPr lang="zh-CN" altLang="zh-CN" dirty="0"/>
              <a:t>、试述光电池的工作原理。</a:t>
            </a:r>
          </a:p>
          <a:p>
            <a:r>
              <a:rPr lang="en-US" altLang="zh-CN" dirty="0"/>
              <a:t>17</a:t>
            </a:r>
            <a:r>
              <a:rPr lang="zh-CN" altLang="zh-CN" dirty="0"/>
              <a:t>、简述什么是光电导效应？</a:t>
            </a:r>
          </a:p>
        </p:txBody>
      </p:sp>
      <p:sp>
        <p:nvSpPr>
          <p:cNvPr id="5" name="矩形 4"/>
          <p:cNvSpPr/>
          <p:nvPr/>
        </p:nvSpPr>
        <p:spPr>
          <a:xfrm>
            <a:off x="5236028" y="948690"/>
            <a:ext cx="6092825" cy="5909310"/>
          </a:xfrm>
          <a:prstGeom prst="rect">
            <a:avLst/>
          </a:prstGeom>
        </p:spPr>
        <p:txBody>
          <a:bodyPr>
            <a:spAutoFit/>
          </a:bodyPr>
          <a:lstStyle/>
          <a:p>
            <a:r>
              <a:rPr lang="en-US" altLang="zh-CN" dirty="0"/>
              <a:t>18</a:t>
            </a:r>
            <a:r>
              <a:rPr lang="zh-CN" altLang="en-US" dirty="0"/>
              <a:t>、简述什么是光生伏特效应？</a:t>
            </a:r>
          </a:p>
          <a:p>
            <a:r>
              <a:rPr lang="en-US" altLang="zh-CN" dirty="0"/>
              <a:t>19</a:t>
            </a:r>
            <a:r>
              <a:rPr lang="zh-CN" altLang="en-US" dirty="0"/>
              <a:t>、简述什么是外光电效应？</a:t>
            </a:r>
          </a:p>
          <a:p>
            <a:r>
              <a:rPr lang="en-US" altLang="zh-CN" dirty="0"/>
              <a:t>20</a:t>
            </a:r>
            <a:r>
              <a:rPr lang="zh-CN" altLang="en-US" dirty="0"/>
              <a:t>、典型的光电器件有哪些？</a:t>
            </a:r>
          </a:p>
          <a:p>
            <a:r>
              <a:rPr lang="en-US" altLang="zh-CN" dirty="0"/>
              <a:t>21</a:t>
            </a:r>
            <a:r>
              <a:rPr lang="zh-CN" altLang="en-US" dirty="0"/>
              <a:t>、简述光纤传感器的组成。</a:t>
            </a:r>
          </a:p>
          <a:p>
            <a:r>
              <a:rPr lang="en-US" altLang="zh-CN" dirty="0"/>
              <a:t>22</a:t>
            </a:r>
            <a:r>
              <a:rPr lang="zh-CN" altLang="en-US" dirty="0"/>
              <a:t>、简述光纤传感器的工作原理。</a:t>
            </a:r>
          </a:p>
          <a:p>
            <a:r>
              <a:rPr lang="en-US" altLang="zh-CN" dirty="0"/>
              <a:t>23</a:t>
            </a:r>
            <a:r>
              <a:rPr lang="zh-CN" altLang="en-US" dirty="0"/>
              <a:t>、请简述光导纤维传光原理。</a:t>
            </a:r>
          </a:p>
          <a:p>
            <a:r>
              <a:rPr lang="en-US" altLang="zh-CN" dirty="0"/>
              <a:t>24</a:t>
            </a:r>
            <a:r>
              <a:rPr lang="zh-CN" altLang="en-US" dirty="0"/>
              <a:t>、请简述半导体光吸收型光纤温度传感器的工作原理。</a:t>
            </a:r>
          </a:p>
          <a:p>
            <a:r>
              <a:rPr lang="en-US" altLang="zh-CN" dirty="0"/>
              <a:t>25</a:t>
            </a:r>
            <a:r>
              <a:rPr lang="zh-CN" altLang="en-US" dirty="0"/>
              <a:t>、什么是光电效应</a:t>
            </a:r>
            <a:r>
              <a:rPr lang="en-US" altLang="zh-CN" dirty="0"/>
              <a:t>? </a:t>
            </a:r>
          </a:p>
          <a:p>
            <a:r>
              <a:rPr lang="en-US" altLang="zh-CN" dirty="0"/>
              <a:t>26</a:t>
            </a:r>
            <a:r>
              <a:rPr lang="zh-CN" altLang="en-US" dirty="0"/>
              <a:t>、光纤传感器技术是一门多学科性科学，涉及到的知识面很广泛，请列举至少四门这样的学科。</a:t>
            </a:r>
          </a:p>
          <a:p>
            <a:r>
              <a:rPr lang="en-US" altLang="zh-CN" dirty="0"/>
              <a:t>27</a:t>
            </a:r>
            <a:r>
              <a:rPr lang="zh-CN" altLang="en-US" dirty="0"/>
              <a:t>、光导纤维有哪些优点？光纤式传感器中光纤的主要优点有哪些？ </a:t>
            </a:r>
          </a:p>
          <a:p>
            <a:r>
              <a:rPr lang="en-US" altLang="zh-CN" dirty="0"/>
              <a:t>28</a:t>
            </a:r>
            <a:r>
              <a:rPr lang="zh-CN" altLang="en-US" dirty="0"/>
              <a:t>、光纤损耗是如何产生的？</a:t>
            </a:r>
          </a:p>
          <a:p>
            <a:r>
              <a:rPr lang="en-US" altLang="zh-CN" dirty="0"/>
              <a:t>29</a:t>
            </a:r>
            <a:r>
              <a:rPr lang="zh-CN" altLang="en-US" dirty="0"/>
              <a:t>、光纤损耗对光纤传感器有哪些影响？</a:t>
            </a:r>
          </a:p>
          <a:p>
            <a:r>
              <a:rPr lang="en-US" altLang="zh-CN" dirty="0"/>
              <a:t>30</a:t>
            </a:r>
            <a:r>
              <a:rPr lang="zh-CN" altLang="en-US" dirty="0"/>
              <a:t>、什么是光电效应和光电器件？</a:t>
            </a:r>
          </a:p>
          <a:p>
            <a:r>
              <a:rPr lang="en-US" altLang="zh-CN" dirty="0"/>
              <a:t>31</a:t>
            </a:r>
            <a:r>
              <a:rPr lang="zh-CN" altLang="en-US" dirty="0"/>
              <a:t>、常用的光电器件有哪几大类？试解释这几类光电器件各自的工作基础并举例。</a:t>
            </a:r>
          </a:p>
          <a:p>
            <a:r>
              <a:rPr lang="en-US" altLang="zh-CN" dirty="0"/>
              <a:t>32</a:t>
            </a:r>
            <a:r>
              <a:rPr lang="zh-CN" altLang="en-US" dirty="0"/>
              <a:t>、利用某循环码盘测得的结果为“</a:t>
            </a:r>
            <a:r>
              <a:rPr lang="en-US" altLang="zh-CN" dirty="0"/>
              <a:t>0110”</a:t>
            </a:r>
            <a:r>
              <a:rPr lang="zh-CN" altLang="en-US" dirty="0"/>
              <a:t>，其实际转过的角度是多少？</a:t>
            </a:r>
          </a:p>
          <a:p>
            <a:r>
              <a:rPr lang="en-US" altLang="zh-CN" dirty="0"/>
              <a:t>33</a:t>
            </a:r>
            <a:r>
              <a:rPr lang="zh-CN" altLang="en-US" dirty="0"/>
              <a:t>、透射式光栅传感器的莫尔条纹是怎样产生的？条纹间距、栅距和夹角的关系是什么？</a:t>
            </a:r>
          </a:p>
        </p:txBody>
      </p:sp>
    </p:spTree>
    <p:extLst>
      <p:ext uri="{BB962C8B-B14F-4D97-AF65-F5344CB8AC3E}">
        <p14:creationId xmlns:p14="http://schemas.microsoft.com/office/powerpoint/2010/main" val="468535711"/>
      </p:ext>
    </p:extLst>
  </p:cSld>
  <p:clrMapOvr>
    <a:masterClrMapping/>
  </p:clrMapOvr>
  <p:transition>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zh-CN" dirty="0"/>
              <a:t>、什么是光电式传感器？</a:t>
            </a:r>
            <a:br>
              <a:rPr lang="zh-CN" altLang="zh-CN" dirty="0"/>
            </a:br>
            <a:r>
              <a:rPr lang="zh-CN" altLang="zh-CN" dirty="0"/>
              <a:t>答：光电式传感器（或称光敏传感器）：利用光电器件把光信号转换成电信号（电压、电流、电阻等）的装置。</a:t>
            </a:r>
            <a:br>
              <a:rPr lang="zh-CN" altLang="zh-CN" dirty="0"/>
            </a:br>
            <a:endParaRPr lang="zh-CN" altLang="en-US" dirty="0"/>
          </a:p>
        </p:txBody>
      </p:sp>
      <p:sp>
        <p:nvSpPr>
          <p:cNvPr id="3" name="矩形 2"/>
          <p:cNvSpPr/>
          <p:nvPr/>
        </p:nvSpPr>
        <p:spPr>
          <a:xfrm>
            <a:off x="856607" y="1817870"/>
            <a:ext cx="4532010" cy="369332"/>
          </a:xfrm>
          <a:prstGeom prst="rect">
            <a:avLst/>
          </a:prstGeom>
        </p:spPr>
        <p:txBody>
          <a:bodyPr wrap="none">
            <a:spAutoFit/>
          </a:bodyPr>
          <a:lstStyle/>
          <a:p>
            <a:r>
              <a:rPr lang="en-US" altLang="zh-CN" dirty="0"/>
              <a:t>2</a:t>
            </a:r>
            <a:r>
              <a:rPr lang="zh-CN" altLang="zh-CN" dirty="0"/>
              <a:t>、光电式传感器的基本工作原理是什么？ </a:t>
            </a:r>
          </a:p>
        </p:txBody>
      </p:sp>
      <p:sp>
        <p:nvSpPr>
          <p:cNvPr id="4" name="矩形 3"/>
          <p:cNvSpPr/>
          <p:nvPr/>
        </p:nvSpPr>
        <p:spPr>
          <a:xfrm>
            <a:off x="688848" y="2301163"/>
            <a:ext cx="10613136" cy="369332"/>
          </a:xfrm>
          <a:prstGeom prst="rect">
            <a:avLst/>
          </a:prstGeom>
        </p:spPr>
        <p:txBody>
          <a:bodyPr wrap="square">
            <a:spAutoFit/>
          </a:bodyPr>
          <a:lstStyle/>
          <a:p>
            <a:r>
              <a:rPr lang="zh-CN" altLang="zh-CN" dirty="0"/>
              <a:t>答：光电式传感器的基本工作原理是基于光电效应的，即因光照引起物体的电学特性而改变的现象。</a:t>
            </a:r>
            <a:endParaRPr lang="zh-CN" altLang="en-US" dirty="0"/>
          </a:p>
        </p:txBody>
      </p:sp>
      <p:sp>
        <p:nvSpPr>
          <p:cNvPr id="5" name="矩形 4"/>
          <p:cNvSpPr/>
          <p:nvPr/>
        </p:nvSpPr>
        <p:spPr>
          <a:xfrm>
            <a:off x="772028" y="2887718"/>
            <a:ext cx="4006225" cy="369332"/>
          </a:xfrm>
          <a:prstGeom prst="rect">
            <a:avLst/>
          </a:prstGeom>
        </p:spPr>
        <p:txBody>
          <a:bodyPr wrap="none">
            <a:spAutoFit/>
          </a:bodyPr>
          <a:lstStyle/>
          <a:p>
            <a:r>
              <a:rPr lang="en-US" altLang="zh-CN" dirty="0"/>
              <a:t>3</a:t>
            </a:r>
            <a:r>
              <a:rPr lang="zh-CN" altLang="zh-CN" dirty="0"/>
              <a:t>、光电式传感器的基本形式有哪些？</a:t>
            </a:r>
          </a:p>
        </p:txBody>
      </p:sp>
      <p:sp>
        <p:nvSpPr>
          <p:cNvPr id="6" name="矩形 5"/>
          <p:cNvSpPr/>
          <p:nvPr/>
        </p:nvSpPr>
        <p:spPr>
          <a:xfrm>
            <a:off x="1191768" y="3429000"/>
            <a:ext cx="9049512" cy="1477328"/>
          </a:xfrm>
          <a:prstGeom prst="rect">
            <a:avLst/>
          </a:prstGeom>
        </p:spPr>
        <p:txBody>
          <a:bodyPr wrap="square">
            <a:spAutoFit/>
          </a:bodyPr>
          <a:lstStyle/>
          <a:p>
            <a:r>
              <a:rPr lang="zh-CN" altLang="zh-CN" dirty="0"/>
              <a:t>答：光电式传感器按测量光路组成来看，可分为</a:t>
            </a:r>
            <a:r>
              <a:rPr lang="en-US" altLang="zh-CN" dirty="0"/>
              <a:t>4</a:t>
            </a:r>
            <a:r>
              <a:rPr lang="zh-CN" altLang="zh-CN" dirty="0"/>
              <a:t>种基本形式：</a:t>
            </a:r>
          </a:p>
          <a:p>
            <a:r>
              <a:rPr lang="zh-CN" altLang="zh-CN" dirty="0"/>
              <a:t>透射式光电传感器</a:t>
            </a:r>
          </a:p>
          <a:p>
            <a:r>
              <a:rPr lang="zh-CN" altLang="zh-CN" dirty="0"/>
              <a:t>反射式光电传感器</a:t>
            </a:r>
          </a:p>
          <a:p>
            <a:r>
              <a:rPr lang="zh-CN" altLang="zh-CN" dirty="0"/>
              <a:t>辐射式光电传感器</a:t>
            </a:r>
          </a:p>
          <a:p>
            <a:r>
              <a:rPr lang="zh-CN" altLang="zh-CN" dirty="0"/>
              <a:t>开关式光电传感器</a:t>
            </a:r>
          </a:p>
        </p:txBody>
      </p:sp>
      <p:sp>
        <p:nvSpPr>
          <p:cNvPr id="7" name="矩形 6"/>
          <p:cNvSpPr/>
          <p:nvPr/>
        </p:nvSpPr>
        <p:spPr>
          <a:xfrm>
            <a:off x="772028" y="5757595"/>
            <a:ext cx="9469252" cy="369332"/>
          </a:xfrm>
          <a:prstGeom prst="rect">
            <a:avLst/>
          </a:prstGeom>
        </p:spPr>
        <p:txBody>
          <a:bodyPr wrap="square">
            <a:spAutoFit/>
          </a:bodyPr>
          <a:lstStyle/>
          <a:p>
            <a:r>
              <a:rPr lang="zh-CN" altLang="zh-CN" dirty="0"/>
              <a:t>答：光电器件是将光能转变为电能的一种传感器件。是构成光电式传感器的主要部件。</a:t>
            </a:r>
            <a:endParaRPr lang="zh-CN" altLang="en-US" dirty="0"/>
          </a:p>
        </p:txBody>
      </p:sp>
      <p:sp>
        <p:nvSpPr>
          <p:cNvPr id="8" name="矩形 7"/>
          <p:cNvSpPr/>
          <p:nvPr/>
        </p:nvSpPr>
        <p:spPr>
          <a:xfrm>
            <a:off x="856607" y="5237726"/>
            <a:ext cx="2390398" cy="369332"/>
          </a:xfrm>
          <a:prstGeom prst="rect">
            <a:avLst/>
          </a:prstGeom>
        </p:spPr>
        <p:txBody>
          <a:bodyPr wrap="none">
            <a:spAutoFit/>
          </a:bodyPr>
          <a:lstStyle/>
          <a:p>
            <a:r>
              <a:rPr lang="en-US" altLang="zh-CN" dirty="0"/>
              <a:t>4</a:t>
            </a:r>
            <a:r>
              <a:rPr lang="zh-CN" altLang="zh-CN" dirty="0"/>
              <a:t>、什么是光电器件？</a:t>
            </a:r>
          </a:p>
        </p:txBody>
      </p:sp>
    </p:spTree>
    <p:extLst>
      <p:ext uri="{BB962C8B-B14F-4D97-AF65-F5344CB8AC3E}">
        <p14:creationId xmlns:p14="http://schemas.microsoft.com/office/powerpoint/2010/main" val="2782754753"/>
      </p:ext>
    </p:extLst>
  </p:cSld>
  <p:clrMapOvr>
    <a:masterClrMapping/>
  </p:clrMapOvr>
  <p:transition>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6616" y="667941"/>
            <a:ext cx="11237976" cy="5909310"/>
          </a:xfrm>
          <a:prstGeom prst="rect">
            <a:avLst/>
          </a:prstGeom>
        </p:spPr>
        <p:txBody>
          <a:bodyPr wrap="square">
            <a:spAutoFit/>
          </a:bodyPr>
          <a:lstStyle/>
          <a:p>
            <a:r>
              <a:rPr lang="en-US" altLang="zh-CN" dirty="0"/>
              <a:t>5</a:t>
            </a:r>
            <a:r>
              <a:rPr lang="zh-CN" altLang="zh-CN" dirty="0"/>
              <a:t>、典型的光电器件有哪些？</a:t>
            </a:r>
            <a:endParaRPr lang="en-US" altLang="zh-CN" dirty="0"/>
          </a:p>
          <a:p>
            <a:r>
              <a:rPr lang="zh-CN" altLang="zh-CN" dirty="0"/>
              <a:t>答：典型的光电器件有基于外光电效应的光电管和光电倍增管，基于内光电效应的光电池、光敏电阻、光敏二极管以及光敏三极管。</a:t>
            </a:r>
          </a:p>
          <a:p>
            <a:r>
              <a:rPr lang="en-US" altLang="zh-CN" dirty="0"/>
              <a:t>6</a:t>
            </a:r>
            <a:r>
              <a:rPr lang="zh-CN" altLang="zh-CN" dirty="0"/>
              <a:t>、</a:t>
            </a:r>
            <a:r>
              <a:rPr lang="en-US" altLang="zh-CN" dirty="0"/>
              <a:t>CCD</a:t>
            </a:r>
            <a:r>
              <a:rPr lang="zh-CN" altLang="zh-CN" dirty="0"/>
              <a:t>的电荷转移原理是什么？</a:t>
            </a:r>
            <a:endParaRPr lang="en-US" altLang="zh-CN" dirty="0"/>
          </a:p>
          <a:p>
            <a:r>
              <a:rPr lang="zh-CN" altLang="zh-CN" dirty="0"/>
              <a:t>答：</a:t>
            </a:r>
            <a:r>
              <a:rPr lang="en-US" altLang="zh-CN" dirty="0"/>
              <a:t>CCD</a:t>
            </a:r>
            <a:r>
              <a:rPr lang="zh-CN" altLang="zh-CN" dirty="0"/>
              <a:t>器件基本结构是一系列彼此非常靠近的</a:t>
            </a:r>
            <a:r>
              <a:rPr lang="en-US" altLang="zh-CN" dirty="0"/>
              <a:t>MOS</a:t>
            </a:r>
            <a:r>
              <a:rPr lang="zh-CN" altLang="zh-CN" dirty="0"/>
              <a:t>光敏元，这些光敏元使用同一半导体衬底；氧化层均匀、连续；相邻金属电极间隔极小。任何可移动的电荷都将力图向表面势大的位置移动。为了保证信号电荷按确定的方向和路线转移，在</a:t>
            </a:r>
            <a:r>
              <a:rPr lang="en-US" altLang="zh-CN" dirty="0"/>
              <a:t>MOS</a:t>
            </a:r>
            <a:r>
              <a:rPr lang="zh-CN" altLang="zh-CN" dirty="0"/>
              <a:t>光敏元阵列上所加的各路电压脉冲要求严格满足相位要求。</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7</a:t>
            </a:r>
            <a:r>
              <a:rPr lang="zh-CN" altLang="zh-CN" dirty="0"/>
              <a:t>、什么是全反射？</a:t>
            </a:r>
            <a:endParaRPr lang="en-US" altLang="zh-CN" dirty="0"/>
          </a:p>
          <a:p>
            <a:r>
              <a:rPr lang="zh-CN" altLang="zh-CN" dirty="0"/>
              <a:t>答：当入射角大于临界角时，光线就不会透过其界面而全部反射到光密介质内部，即发生全反射。</a:t>
            </a:r>
          </a:p>
          <a:p>
            <a:r>
              <a:rPr lang="en-US" altLang="zh-CN" dirty="0"/>
              <a:t>8</a:t>
            </a:r>
            <a:r>
              <a:rPr lang="zh-CN" altLang="zh-CN" dirty="0"/>
              <a:t>、光纤的数值孔径有何意义？</a:t>
            </a:r>
            <a:endParaRPr lang="en-US" altLang="zh-CN" dirty="0"/>
          </a:p>
          <a:p>
            <a:r>
              <a:rPr lang="zh-CN" altLang="zh-CN" dirty="0"/>
              <a:t>答：光纤的数值孔径是光纤的一个重要参数，它能反映光纤的集光能力，光纤的</a:t>
            </a:r>
            <a:r>
              <a:rPr lang="en-US" altLang="zh-CN" dirty="0"/>
              <a:t>NA</a:t>
            </a:r>
            <a:r>
              <a:rPr lang="zh-CN" altLang="zh-CN" dirty="0"/>
              <a:t>越大，表面它可以在较大入射角范围内输入全反射光，集光能力就越强，光纤与光源的耦合越容易，且保证实现全反射向前传播。但</a:t>
            </a:r>
            <a:r>
              <a:rPr lang="en-US" altLang="zh-CN" dirty="0"/>
              <a:t>NA</a:t>
            </a:r>
            <a:r>
              <a:rPr lang="zh-CN" altLang="zh-CN" dirty="0"/>
              <a:t>越大，光信号的畸变也越大，所以要适当选择</a:t>
            </a:r>
            <a:r>
              <a:rPr lang="en-US" altLang="zh-CN" dirty="0"/>
              <a:t>NA</a:t>
            </a:r>
            <a:r>
              <a:rPr lang="zh-CN" altLang="zh-CN" dirty="0"/>
              <a:t>的大小。</a:t>
            </a:r>
          </a:p>
          <a:p>
            <a:r>
              <a:rPr lang="zh-CN" altLang="zh-CN" dirty="0"/>
              <a:t>知识点：光纤传感器</a:t>
            </a:r>
          </a:p>
          <a:p>
            <a:endParaRPr lang="zh-CN"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141" y="2908221"/>
            <a:ext cx="206692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397047"/>
      </p:ext>
    </p:extLst>
  </p:cSld>
  <p:clrMapOvr>
    <a:masterClrMapping/>
  </p:clrMapOvr>
  <p:transition>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16864" y="627579"/>
            <a:ext cx="11061192" cy="4524315"/>
          </a:xfrm>
          <a:prstGeom prst="rect">
            <a:avLst/>
          </a:prstGeom>
        </p:spPr>
        <p:txBody>
          <a:bodyPr wrap="square">
            <a:spAutoFit/>
          </a:bodyPr>
          <a:lstStyle/>
          <a:p>
            <a:r>
              <a:rPr lang="en-US" altLang="zh-CN" dirty="0"/>
              <a:t>9</a:t>
            </a:r>
            <a:r>
              <a:rPr lang="zh-CN" altLang="zh-CN" dirty="0"/>
              <a:t>、何谓</a:t>
            </a:r>
            <a:r>
              <a:rPr lang="en-US" altLang="zh-CN" dirty="0"/>
              <a:t>CCD</a:t>
            </a:r>
            <a:r>
              <a:rPr lang="zh-CN" altLang="zh-CN" dirty="0"/>
              <a:t>势阱？</a:t>
            </a:r>
            <a:r>
              <a:rPr lang="en-US" altLang="zh-CN" dirty="0"/>
              <a:t> </a:t>
            </a:r>
          </a:p>
          <a:p>
            <a:r>
              <a:rPr lang="zh-CN" altLang="zh-CN" dirty="0"/>
              <a:t>答：如果</a:t>
            </a:r>
            <a:r>
              <a:rPr lang="en-US" altLang="zh-CN" dirty="0"/>
              <a:t>MOS</a:t>
            </a:r>
            <a:r>
              <a:rPr lang="zh-CN" altLang="zh-CN" dirty="0"/>
              <a:t>电容器中的半导体是</a:t>
            </a:r>
            <a:r>
              <a:rPr lang="en-US" altLang="zh-CN" dirty="0"/>
              <a:t>P</a:t>
            </a:r>
            <a:r>
              <a:rPr lang="zh-CN" altLang="zh-CN" dirty="0"/>
              <a:t>型硅，当在金属电极上施加一个正电压</a:t>
            </a:r>
            <a:r>
              <a:rPr lang="en-US" altLang="zh-CN" i="1" dirty="0" err="1"/>
              <a:t>U</a:t>
            </a:r>
            <a:r>
              <a:rPr lang="en-US" altLang="zh-CN" dirty="0" err="1"/>
              <a:t>g</a:t>
            </a:r>
            <a:r>
              <a:rPr lang="zh-CN" altLang="zh-CN" dirty="0"/>
              <a:t>时，</a:t>
            </a:r>
            <a:r>
              <a:rPr lang="en-US" altLang="zh-CN" dirty="0"/>
              <a:t>P</a:t>
            </a:r>
            <a:r>
              <a:rPr lang="zh-CN" altLang="zh-CN" dirty="0"/>
              <a:t>型硅中的多数载流子（空穴）受到排斥，半导体内的少数载流子（电子）吸引到</a:t>
            </a:r>
            <a:r>
              <a:rPr lang="en-US" altLang="zh-CN" dirty="0"/>
              <a:t>P-Si</a:t>
            </a:r>
            <a:r>
              <a:rPr lang="zh-CN" altLang="zh-CN" dirty="0"/>
              <a:t>界面处来，从而在界面附近形成一个带负电荷的耗尽区， 也称</a:t>
            </a:r>
            <a:r>
              <a:rPr lang="en-US" altLang="zh-CN" dirty="0"/>
              <a:t>CCD</a:t>
            </a:r>
            <a:r>
              <a:rPr lang="zh-CN" altLang="zh-CN" dirty="0"/>
              <a:t>势阱。</a:t>
            </a:r>
          </a:p>
          <a:p>
            <a:r>
              <a:rPr lang="en-US" altLang="zh-CN" dirty="0"/>
              <a:t>10</a:t>
            </a:r>
            <a:r>
              <a:rPr lang="zh-CN" altLang="zh-CN" dirty="0"/>
              <a:t>、光电器件有哪几种类型？各有何特点？</a:t>
            </a:r>
            <a:endParaRPr lang="en-US" altLang="zh-CN" dirty="0"/>
          </a:p>
          <a:p>
            <a:r>
              <a:rPr lang="zh-CN" altLang="zh-CN" dirty="0"/>
              <a:t>答：光电器件有两种类型，一种是基于内光电效应的光电器件，一种是基于外光电效应的光电器件。</a:t>
            </a:r>
          </a:p>
          <a:p>
            <a:r>
              <a:rPr lang="zh-CN" altLang="zh-CN" dirty="0"/>
              <a:t>外光电效应光电器件是基于外光电效应的，当光照射到金属或金属氧化物的光电材料上时，光子的能量传给光电材料表面的电子，如果入射到表面的光能使电子获得足够的能量，电子会克服正离子对它的吸引力，脱离材料表面而进入外界空间，这种现象称为外光电效应。即外光电效应是在光线作用下，电子逸出物体表面的现象。</a:t>
            </a:r>
          </a:p>
          <a:p>
            <a:r>
              <a:rPr lang="zh-CN" altLang="zh-CN" dirty="0"/>
              <a:t>内光电效应是指在光线作用下，物体的导电性能发生变化或产生光生电动势的现象。这种效应可分为因光照引起半导体电阻率变化的光电导效应和因光照产生电动势的光生伏特效应两种。</a:t>
            </a:r>
          </a:p>
          <a:p>
            <a:r>
              <a:rPr lang="en-US" altLang="zh-CN" dirty="0"/>
              <a:t>11</a:t>
            </a:r>
            <a:r>
              <a:rPr lang="zh-CN" altLang="zh-CN" dirty="0"/>
              <a:t>、光在光纤中是怎样传输的？</a:t>
            </a:r>
            <a:endParaRPr lang="en-US" altLang="zh-CN" dirty="0"/>
          </a:p>
          <a:p>
            <a:r>
              <a:rPr lang="zh-CN" altLang="zh-CN" dirty="0"/>
              <a:t>答：光在同一种介质中是直线传播的，当光线以不同的角度入射到光纤端面时，在端面发生折射进入光纤后，又入射到折射率较大的光密介质（纤芯）与折射率较小的光疏介质（包层）的交界面，光线在该处有一部分投射到光疏介质，一部分反射回光密介质。</a:t>
            </a: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3557622582"/>
              </p:ext>
            </p:extLst>
          </p:nvPr>
        </p:nvGraphicFramePr>
        <p:xfrm>
          <a:off x="5294376" y="5247831"/>
          <a:ext cx="3580882" cy="1610169"/>
        </p:xfrm>
        <a:graphic>
          <a:graphicData uri="http://schemas.openxmlformats.org/presentationml/2006/ole">
            <mc:AlternateContent xmlns:mc="http://schemas.openxmlformats.org/markup-compatibility/2006">
              <mc:Choice xmlns:v="urn:schemas-microsoft-com:vml" Requires="v">
                <p:oleObj r:id="rId2" imgW="3557160" imgH="1598040" progId="">
                  <p:embed/>
                </p:oleObj>
              </mc:Choice>
              <mc:Fallback>
                <p:oleObj r:id="rId2" imgW="3557160" imgH="1598040"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376" y="5247831"/>
                        <a:ext cx="3580882" cy="161016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74018933"/>
      </p:ext>
    </p:extLst>
  </p:cSld>
  <p:clrMapOvr>
    <a:masterClrMapping/>
  </p:clrMapOvr>
  <p:transition>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5968" y="713893"/>
            <a:ext cx="11518392" cy="4247317"/>
          </a:xfrm>
          <a:prstGeom prst="rect">
            <a:avLst/>
          </a:prstGeom>
        </p:spPr>
        <p:txBody>
          <a:bodyPr wrap="square">
            <a:spAutoFit/>
          </a:bodyPr>
          <a:lstStyle/>
          <a:p>
            <a:r>
              <a:rPr lang="en-US" altLang="zh-CN" dirty="0"/>
              <a:t>12</a:t>
            </a:r>
            <a:r>
              <a:rPr lang="zh-CN" altLang="zh-CN" dirty="0"/>
              <a:t>、对光纤及入射光的入射角有什么要求？</a:t>
            </a:r>
            <a:endParaRPr lang="en-US" altLang="zh-CN" dirty="0"/>
          </a:p>
          <a:p>
            <a:r>
              <a:rPr lang="zh-CN" altLang="zh-CN" dirty="0"/>
              <a:t>答：对光纤的要求是包层和纤芯的折射率不同，且纤芯的折射率大于包层的折射率。</a:t>
            </a:r>
          </a:p>
          <a:p>
            <a:r>
              <a:rPr lang="en-US" altLang="zh-CN" dirty="0"/>
              <a:t>       </a:t>
            </a:r>
            <a:r>
              <a:rPr lang="zh-CN" altLang="zh-CN" dirty="0"/>
              <a:t>对入射角的要求是入射角</a:t>
            </a:r>
            <a:r>
              <a:rPr lang="zh-CN" altLang="en-US" dirty="0"/>
              <a:t>大于</a:t>
            </a:r>
            <a:r>
              <a:rPr lang="zh-CN" altLang="zh-CN" dirty="0"/>
              <a:t>临界角。</a:t>
            </a:r>
          </a:p>
          <a:p>
            <a:r>
              <a:rPr lang="en-US" altLang="zh-CN" dirty="0"/>
              <a:t>13</a:t>
            </a:r>
            <a:r>
              <a:rPr lang="zh-CN" altLang="zh-CN" dirty="0"/>
              <a:t>、试述光敏电阻的工作原理。</a:t>
            </a:r>
            <a:endParaRPr lang="en-US" altLang="zh-CN" dirty="0"/>
          </a:p>
          <a:p>
            <a:r>
              <a:rPr lang="zh-CN" altLang="zh-CN" dirty="0"/>
              <a:t>答：光敏电阻是基于光电导效应。在光线作用下，对于半导体材料吸收了入射光子能量， 若光子能量大于或等于半导体材料的禁带宽度， 就激发出电子</a:t>
            </a:r>
            <a:r>
              <a:rPr lang="en-US" altLang="zh-CN" dirty="0"/>
              <a:t>-</a:t>
            </a:r>
            <a:r>
              <a:rPr lang="zh-CN" altLang="zh-CN" dirty="0"/>
              <a:t>空穴对，使载流子浓度增加，半导体的导电性增加，阻值减低的现象。</a:t>
            </a:r>
          </a:p>
          <a:p>
            <a:r>
              <a:rPr lang="en-US" altLang="zh-CN" dirty="0"/>
              <a:t>14</a:t>
            </a:r>
            <a:r>
              <a:rPr lang="zh-CN" altLang="zh-CN" dirty="0"/>
              <a:t>、试述光敏二极管的工作原理。</a:t>
            </a:r>
            <a:endParaRPr lang="en-US" altLang="zh-CN" dirty="0"/>
          </a:p>
          <a:p>
            <a:r>
              <a:rPr lang="zh-CN" altLang="zh-CN" dirty="0"/>
              <a:t>答：光敏二极管是基于内光电效应中的光生伏特效应。</a:t>
            </a:r>
            <a:r>
              <a:rPr lang="en-US" altLang="zh-CN" dirty="0"/>
              <a:t> </a:t>
            </a:r>
            <a:endParaRPr lang="zh-CN" altLang="zh-CN" dirty="0"/>
          </a:p>
          <a:p>
            <a:r>
              <a:rPr lang="en-US" altLang="zh-CN" dirty="0"/>
              <a:t>15</a:t>
            </a:r>
            <a:r>
              <a:rPr lang="zh-CN" altLang="zh-CN" dirty="0"/>
              <a:t>、试述光敏三极管的工作原理。</a:t>
            </a:r>
            <a:endParaRPr lang="en-US" altLang="zh-CN" dirty="0"/>
          </a:p>
          <a:p>
            <a:r>
              <a:rPr lang="zh-CN" altLang="zh-CN" dirty="0"/>
              <a:t>答：光敏三极管是基于内光电效应中的光生伏特效应。</a:t>
            </a:r>
          </a:p>
          <a:p>
            <a:r>
              <a:rPr lang="en-US" altLang="zh-CN" dirty="0"/>
              <a:t>16</a:t>
            </a:r>
            <a:r>
              <a:rPr lang="zh-CN" altLang="zh-CN" dirty="0"/>
              <a:t>、试述光电池的工作原理。</a:t>
            </a:r>
            <a:endParaRPr lang="en-US" altLang="zh-CN" dirty="0"/>
          </a:p>
          <a:p>
            <a:r>
              <a:rPr lang="zh-CN" altLang="zh-CN" dirty="0"/>
              <a:t>答：光电池是基于光生伏特效应。在光线的作用下能够使物体产生一定方向的电动势的</a:t>
            </a:r>
          </a:p>
          <a:p>
            <a:r>
              <a:rPr lang="en-US" altLang="zh-CN" dirty="0"/>
              <a:t>17</a:t>
            </a:r>
            <a:r>
              <a:rPr lang="zh-CN" altLang="zh-CN" dirty="0"/>
              <a:t>、简述什么是光电导效应？</a:t>
            </a:r>
            <a:endParaRPr lang="en-US" altLang="zh-CN" dirty="0"/>
          </a:p>
          <a:p>
            <a:r>
              <a:rPr lang="zh-CN" altLang="zh-CN" dirty="0"/>
              <a:t>答：光电导效应是指在光线作用下，半导体材料吸收入射光子的能量，如果入射光子的能量大于或等于半导体材料的禁带宽度，将激发出电子－空穴对，使载流子浓度增加，导电性增加，阻值降低的现象。</a:t>
            </a:r>
          </a:p>
        </p:txBody>
      </p:sp>
    </p:spTree>
    <p:extLst>
      <p:ext uri="{BB962C8B-B14F-4D97-AF65-F5344CB8AC3E}">
        <p14:creationId xmlns:p14="http://schemas.microsoft.com/office/powerpoint/2010/main" val="1567225224"/>
      </p:ext>
    </p:extLst>
  </p:cSld>
  <p:clrMapOvr>
    <a:masterClrMapping/>
  </p:clrMapOvr>
  <p:transition>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0352" y="418338"/>
            <a:ext cx="11247120" cy="4524315"/>
          </a:xfrm>
          <a:prstGeom prst="rect">
            <a:avLst/>
          </a:prstGeom>
        </p:spPr>
        <p:txBody>
          <a:bodyPr wrap="square">
            <a:spAutoFit/>
          </a:bodyPr>
          <a:lstStyle/>
          <a:p>
            <a:r>
              <a:rPr lang="en-US" altLang="zh-CN" dirty="0"/>
              <a:t>18</a:t>
            </a:r>
            <a:r>
              <a:rPr lang="zh-CN" altLang="en-US" dirty="0"/>
              <a:t>、简述什么是光生伏特效应？</a:t>
            </a:r>
            <a:endParaRPr lang="en-US" altLang="zh-CN" dirty="0"/>
          </a:p>
          <a:p>
            <a:r>
              <a:rPr lang="zh-CN" altLang="zh-CN" dirty="0"/>
              <a:t>答：光生伏特效应是指在光线作用下，能使物体产生一定方向的电动势的现象。</a:t>
            </a:r>
            <a:endParaRPr lang="zh-CN" altLang="en-US" dirty="0"/>
          </a:p>
          <a:p>
            <a:r>
              <a:rPr lang="en-US" altLang="zh-CN" dirty="0"/>
              <a:t>19</a:t>
            </a:r>
            <a:r>
              <a:rPr lang="zh-CN" altLang="en-US" dirty="0"/>
              <a:t>、简述什么是外光电效应？</a:t>
            </a:r>
            <a:endParaRPr lang="en-US" altLang="zh-CN" dirty="0"/>
          </a:p>
          <a:p>
            <a:r>
              <a:rPr lang="zh-CN" altLang="zh-CN" dirty="0"/>
              <a:t>答：外光电效应是指在光线作用下，能使电子逸出物体表面的现象。</a:t>
            </a:r>
            <a:endParaRPr lang="zh-CN" altLang="en-US" dirty="0"/>
          </a:p>
          <a:p>
            <a:r>
              <a:rPr lang="en-US" altLang="zh-CN" dirty="0"/>
              <a:t>20</a:t>
            </a:r>
            <a:r>
              <a:rPr lang="zh-CN" altLang="en-US" dirty="0"/>
              <a:t>、典型的光电器件有哪些？</a:t>
            </a:r>
            <a:endParaRPr lang="en-US" altLang="zh-CN" dirty="0"/>
          </a:p>
          <a:p>
            <a:r>
              <a:rPr lang="zh-CN" altLang="zh-CN" dirty="0"/>
              <a:t>答：光电导效应的典型光电器件是光敏电阻；光生伏特效应的典型光电器件是光电池；外光电效应的典型光电器件是光电管（光电二极管、光电晶体管）、倍增管。</a:t>
            </a:r>
            <a:endParaRPr lang="zh-CN" altLang="en-US" dirty="0"/>
          </a:p>
          <a:p>
            <a:r>
              <a:rPr lang="en-US" altLang="zh-CN" dirty="0"/>
              <a:t>21</a:t>
            </a:r>
            <a:r>
              <a:rPr lang="zh-CN" altLang="en-US" dirty="0"/>
              <a:t>、简述光纤传感器的组成。</a:t>
            </a:r>
            <a:endParaRPr lang="en-US" altLang="zh-CN" dirty="0"/>
          </a:p>
          <a:p>
            <a:r>
              <a:rPr lang="zh-CN" altLang="zh-CN" dirty="0"/>
              <a:t>答：光纤传感器由光源、（光纤或非光纤的）敏感元件、光纤、光探测器、信号处理系统等组成。</a:t>
            </a:r>
            <a:endParaRPr lang="zh-CN" altLang="en-US" dirty="0"/>
          </a:p>
          <a:p>
            <a:r>
              <a:rPr lang="en-US" altLang="zh-CN" dirty="0"/>
              <a:t>22</a:t>
            </a:r>
            <a:r>
              <a:rPr lang="zh-CN" altLang="en-US" dirty="0"/>
              <a:t>、简述光纤传感器的工作原理。</a:t>
            </a:r>
            <a:endParaRPr lang="en-US" altLang="zh-CN" dirty="0"/>
          </a:p>
          <a:p>
            <a:r>
              <a:rPr lang="zh-CN" altLang="zh-CN" dirty="0"/>
              <a:t>答：光纤传感器的工作原理：由光源发出的光通过源光纤引到敏感元件，被测参数（温度、压力、应变、振动等）作用于敏感元件，在光的调制区内，使光的某一性质（光强、波长</a:t>
            </a:r>
            <a:r>
              <a:rPr lang="en-US" altLang="zh-CN" dirty="0"/>
              <a:t>/</a:t>
            </a:r>
            <a:r>
              <a:rPr lang="zh-CN" altLang="zh-CN" dirty="0"/>
              <a:t>频率、相位、偏振态）受到被测量的调制，调制后的光信号经过接收光纤耦合到光探测器，将光信号转换为电信号，最后经过信号处理得到所需要的被测量。</a:t>
            </a:r>
            <a:endParaRPr lang="zh-CN" altLang="en-US" dirty="0"/>
          </a:p>
          <a:p>
            <a:r>
              <a:rPr lang="en-US" altLang="zh-CN" dirty="0"/>
              <a:t>23</a:t>
            </a:r>
            <a:r>
              <a:rPr lang="zh-CN" altLang="en-US" dirty="0"/>
              <a:t>、请简述光导纤维传光原理。</a:t>
            </a:r>
            <a:endParaRPr lang="en-US" altLang="zh-CN" dirty="0"/>
          </a:p>
          <a:p>
            <a:endParaRPr lang="zh-CN" alt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9453" y="4026789"/>
            <a:ext cx="526097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913922"/>
      </p:ext>
    </p:extLst>
  </p:cSld>
  <p:clrMapOvr>
    <a:masterClrMapping/>
  </p:clrMapOvr>
  <p:transition>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7096" y="528102"/>
            <a:ext cx="11417808" cy="6186309"/>
          </a:xfrm>
          <a:prstGeom prst="rect">
            <a:avLst/>
          </a:prstGeom>
        </p:spPr>
        <p:txBody>
          <a:bodyPr wrap="square">
            <a:spAutoFit/>
          </a:bodyPr>
          <a:lstStyle/>
          <a:p>
            <a:r>
              <a:rPr lang="en-US" altLang="zh-CN" dirty="0"/>
              <a:t>24</a:t>
            </a:r>
            <a:r>
              <a:rPr lang="zh-CN" altLang="en-US" dirty="0"/>
              <a:t>、请简述半导体光吸收型光纤温度传感器的工作原理。</a:t>
            </a:r>
            <a:endParaRPr lang="en-US" altLang="zh-CN" dirty="0"/>
          </a:p>
          <a:p>
            <a:r>
              <a:rPr lang="zh-CN" altLang="zh-CN" dirty="0"/>
              <a:t>答：半导体光吸收型光纤温度传感器利用半导体的光吸收响应随温度高低而变化的特性，根据透过半导体的光强变化检测温度。温度变化时，半导体的透光率亦随之变化。当温度升高时，其透过光强将减弱，测出光强变化就可知对应的温度变化。这类温度计的测温范围为</a:t>
            </a:r>
            <a:r>
              <a:rPr lang="en-US" altLang="zh-CN" dirty="0"/>
              <a:t>-30</a:t>
            </a:r>
            <a:r>
              <a:rPr lang="zh-CN" altLang="zh-CN" dirty="0"/>
              <a:t>℃</a:t>
            </a:r>
            <a:r>
              <a:rPr lang="en-US" altLang="zh-CN" dirty="0"/>
              <a:t>—300℃。</a:t>
            </a:r>
          </a:p>
          <a:p>
            <a:r>
              <a:rPr lang="en-US" altLang="zh-CN" dirty="0"/>
              <a:t>25</a:t>
            </a:r>
            <a:r>
              <a:rPr lang="zh-CN" altLang="en-US" dirty="0"/>
              <a:t>、什么是光电效应</a:t>
            </a:r>
            <a:r>
              <a:rPr lang="en-US" altLang="zh-CN" dirty="0"/>
              <a:t>? </a:t>
            </a:r>
          </a:p>
          <a:p>
            <a:r>
              <a:rPr lang="zh-CN" altLang="zh-CN" dirty="0"/>
              <a:t>答：当用光照射物体时，物体受到一连串具有能量的光子的轰击，于是物体材料中的电子吸收光子能量而发生相应的电效应（如电阻率变化、发射电子或产生电动势等）。这种现象称为光电效应。</a:t>
            </a:r>
            <a:endParaRPr lang="en-US" altLang="zh-CN" dirty="0"/>
          </a:p>
          <a:p>
            <a:r>
              <a:rPr lang="en-US" altLang="zh-CN" dirty="0"/>
              <a:t>26</a:t>
            </a:r>
            <a:r>
              <a:rPr lang="zh-CN" altLang="en-US" dirty="0"/>
              <a:t>、光纤传感器技术是一门多学科性科学，涉及到的知识面很广泛，请列举至少四门这样的学科。</a:t>
            </a:r>
            <a:endParaRPr lang="en-US" altLang="zh-CN" dirty="0"/>
          </a:p>
          <a:p>
            <a:r>
              <a:rPr lang="zh-CN" altLang="zh-CN" dirty="0"/>
              <a:t>答：纤维光学、光电技术、弹性力学、电磁学、电子技术以及微型计算机技术等等。</a:t>
            </a:r>
            <a:endParaRPr lang="zh-CN" altLang="en-US" dirty="0"/>
          </a:p>
          <a:p>
            <a:r>
              <a:rPr lang="en-US" altLang="zh-CN" dirty="0"/>
              <a:t>27</a:t>
            </a:r>
            <a:r>
              <a:rPr lang="zh-CN" altLang="en-US" dirty="0"/>
              <a:t>、光导纤维有哪些优点？光纤式传感器中光纤的主要优点有哪些？ </a:t>
            </a:r>
            <a:endParaRPr lang="en-US" altLang="zh-CN" dirty="0"/>
          </a:p>
          <a:p>
            <a:r>
              <a:rPr lang="zh-CN" altLang="zh-CN" dirty="0"/>
              <a:t>答：光导纤维工作的基础是光的全内反射，当射入的光线的入射角大于纤维包层间的临界角时，就会在光纤的接口上产生全内反射，并在光纤内部以后的角度反复逐次反射，直至传递到另一端面。它的优点有：具有优良的传旋光性能，传导损耗小；频带宽，可进行超高速测量，灵敏度和线性度好；能在恶劣的环境下工作，能进行远距离信号的传送。</a:t>
            </a:r>
          </a:p>
          <a:p>
            <a:r>
              <a:rPr lang="zh-CN" altLang="zh-CN" dirty="0"/>
              <a:t>功能型光纤传感器其光纤不仅作为光传播的波导，而且具有测量的功能。它可以利用外界物理因素改变光纤中光的强度、相位、偏振态或波长，从而对外界因素进行测量和数据传输。</a:t>
            </a:r>
            <a:endParaRPr lang="zh-CN" altLang="en-US" dirty="0"/>
          </a:p>
          <a:p>
            <a:r>
              <a:rPr lang="en-US" altLang="zh-CN" dirty="0"/>
              <a:t>28</a:t>
            </a:r>
            <a:r>
              <a:rPr lang="zh-CN" altLang="en-US" dirty="0"/>
              <a:t>、光纤损耗是如何产生的？</a:t>
            </a:r>
            <a:endParaRPr lang="en-US" altLang="zh-CN" dirty="0"/>
          </a:p>
          <a:p>
            <a:r>
              <a:rPr lang="zh-CN" altLang="zh-CN" dirty="0"/>
              <a:t>答：光纤损耗产生的原因有：</a:t>
            </a:r>
            <a:r>
              <a:rPr lang="en-US" altLang="zh-CN" dirty="0"/>
              <a:t>①</a:t>
            </a:r>
            <a:r>
              <a:rPr lang="zh-CN" altLang="zh-CN" dirty="0"/>
              <a:t>吸收性损耗：吸收损耗与组成光纤的材料的中子受激和分子共振有关，当光的频率与分子的振动频率接近或相等时，会发生共振，并大量吸收光能量，引起能量损耗。</a:t>
            </a:r>
            <a:r>
              <a:rPr lang="en-US" altLang="zh-CN" dirty="0"/>
              <a:t>②</a:t>
            </a:r>
            <a:r>
              <a:rPr lang="zh-CN" altLang="zh-CN" dirty="0"/>
              <a:t>散射性损耗：是由于材料密度的微观变化、成分起伏，以及在制造过程中产生的结构上的不均匀性或缺陷引起。一部分光就会散射到各个方向去，不能传输到终点，从而造成散射性损耗。</a:t>
            </a:r>
            <a:r>
              <a:rPr lang="en-US" altLang="zh-CN" dirty="0"/>
              <a:t>③</a:t>
            </a:r>
            <a:r>
              <a:rPr lang="zh-CN" altLang="zh-CN" dirty="0"/>
              <a:t>辐射性损耗：当光纤受到具有一定曲率半径的弯曲时，就会产生辐射磁粒。</a:t>
            </a:r>
            <a:endParaRPr lang="zh-CN" altLang="en-US" dirty="0"/>
          </a:p>
        </p:txBody>
      </p:sp>
    </p:spTree>
    <p:extLst>
      <p:ext uri="{BB962C8B-B14F-4D97-AF65-F5344CB8AC3E}">
        <p14:creationId xmlns:p14="http://schemas.microsoft.com/office/powerpoint/2010/main" val="417676803"/>
      </p:ext>
    </p:extLst>
  </p:cSld>
  <p:clrMapOvr>
    <a:masterClrMapping/>
  </p:clrMapOvr>
  <p:transition>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0288" y="628918"/>
            <a:ext cx="11298936" cy="4801314"/>
          </a:xfrm>
          <a:prstGeom prst="rect">
            <a:avLst/>
          </a:prstGeom>
        </p:spPr>
        <p:txBody>
          <a:bodyPr wrap="square">
            <a:spAutoFit/>
          </a:bodyPr>
          <a:lstStyle/>
          <a:p>
            <a:r>
              <a:rPr lang="en-US" altLang="zh-CN" dirty="0"/>
              <a:t>29</a:t>
            </a:r>
            <a:r>
              <a:rPr lang="zh-CN" altLang="en-US" dirty="0"/>
              <a:t>、光纤损耗对光纤传感器有哪些影响？</a:t>
            </a:r>
            <a:endParaRPr lang="en-US" altLang="zh-CN" dirty="0"/>
          </a:p>
          <a:p>
            <a:r>
              <a:rPr lang="zh-CN" altLang="zh-CN" dirty="0"/>
              <a:t>答：光纤损耗对光纤传感器的影响有：</a:t>
            </a:r>
            <a:r>
              <a:rPr lang="en-US" altLang="zh-CN" dirty="0"/>
              <a:t>①</a:t>
            </a:r>
            <a:r>
              <a:rPr lang="zh-CN" altLang="zh-CN" dirty="0"/>
              <a:t>弯曲半径比光纤直径大很多的弯曲；</a:t>
            </a:r>
            <a:r>
              <a:rPr lang="en-US" altLang="zh-CN" dirty="0"/>
              <a:t>②</a:t>
            </a:r>
            <a:r>
              <a:rPr lang="zh-CN" altLang="zh-CN" dirty="0"/>
              <a:t>微弯曲：当把光纤组合成光缆时，可能使光纤的轴线产生随机性的微曲。</a:t>
            </a:r>
            <a:endParaRPr lang="zh-CN" altLang="en-US" dirty="0"/>
          </a:p>
          <a:p>
            <a:r>
              <a:rPr lang="en-US" altLang="zh-CN" dirty="0"/>
              <a:t>30</a:t>
            </a:r>
            <a:r>
              <a:rPr lang="zh-CN" altLang="en-US" dirty="0"/>
              <a:t>、什么是光电效应和光电器件？</a:t>
            </a:r>
            <a:endParaRPr lang="en-US" altLang="zh-CN" dirty="0"/>
          </a:p>
          <a:p>
            <a:r>
              <a:rPr lang="zh-CN" altLang="zh-CN" dirty="0"/>
              <a:t>答：所谓光电效应，是指物体吸收了具有一定能量的光子后所产生的的电效应。根据光电效应原理工作的光电转换元件称为光电器件。</a:t>
            </a:r>
            <a:endParaRPr lang="zh-CN" altLang="en-US" dirty="0"/>
          </a:p>
          <a:p>
            <a:r>
              <a:rPr lang="en-US" altLang="zh-CN" dirty="0"/>
              <a:t>31</a:t>
            </a:r>
            <a:r>
              <a:rPr lang="zh-CN" altLang="en-US" dirty="0"/>
              <a:t>、常用的光电器件有哪几大类？试解释这几类光电器件各自的工作基础并举例。</a:t>
            </a:r>
            <a:endParaRPr lang="en-US" altLang="zh-CN" dirty="0"/>
          </a:p>
          <a:p>
            <a:r>
              <a:rPr lang="zh-CN" altLang="zh-CN" dirty="0"/>
              <a:t>答：常用的光电器件主要有外光电效应器件和内光电效应器件两大类。</a:t>
            </a:r>
          </a:p>
          <a:p>
            <a:r>
              <a:rPr lang="zh-CN" altLang="zh-CN" dirty="0"/>
              <a:t>外光电效应器件的工作基础是基于外光电效应。所谓外光电效应，是指在光线作用下，电子逸出物体表面的现象。相应光电器件主要有光电管和光电倍增管。</a:t>
            </a:r>
          </a:p>
          <a:p>
            <a:r>
              <a:rPr lang="zh-CN" altLang="zh-CN" dirty="0"/>
              <a:t>内光电效应器件的工作基础是基于内光电效应。所谓内光电效应，是指在光线作用下，物体的导电性能发生变化或产生光生电动势的现象，它可分为光导效应和光生伏特效应。内光电效应器件主要有：光敏电阻、光电池、光敏二极管和光敏三极管。</a:t>
            </a:r>
          </a:p>
          <a:p>
            <a:r>
              <a:rPr lang="en-US" altLang="zh-CN" dirty="0"/>
              <a:t>32</a:t>
            </a:r>
            <a:r>
              <a:rPr lang="zh-CN" altLang="en-US" dirty="0"/>
              <a:t>、利用某循环码盘测得的结果为“</a:t>
            </a:r>
            <a:r>
              <a:rPr lang="en-US" altLang="zh-CN" dirty="0"/>
              <a:t>0110”</a:t>
            </a:r>
            <a:r>
              <a:rPr lang="zh-CN" altLang="en-US" dirty="0"/>
              <a:t>，其实际转过的角度是多少？</a:t>
            </a:r>
            <a:endParaRPr lang="en-US" altLang="zh-CN" dirty="0"/>
          </a:p>
          <a:p>
            <a:r>
              <a:rPr lang="zh-CN" altLang="zh-CN" dirty="0"/>
              <a:t>答：循环码“</a:t>
            </a:r>
            <a:r>
              <a:rPr lang="en-US" altLang="zh-CN" dirty="0"/>
              <a:t>0110</a:t>
            </a:r>
            <a:r>
              <a:rPr lang="zh-CN" altLang="zh-CN" dirty="0"/>
              <a:t>”对应的二进制码是“</a:t>
            </a:r>
            <a:r>
              <a:rPr lang="en-US" altLang="zh-CN" dirty="0"/>
              <a:t>0100</a:t>
            </a:r>
            <a:r>
              <a:rPr lang="zh-CN" altLang="zh-CN" dirty="0"/>
              <a:t>”，转换成十进制数是</a:t>
            </a:r>
            <a:r>
              <a:rPr lang="en-US" altLang="zh-CN" dirty="0"/>
              <a:t>4</a:t>
            </a:r>
            <a:r>
              <a:rPr lang="zh-CN" altLang="zh-CN" dirty="0"/>
              <a:t>，</a:t>
            </a:r>
          </a:p>
          <a:p>
            <a:r>
              <a:rPr lang="zh-CN" altLang="zh-CN" dirty="0"/>
              <a:t>该</a:t>
            </a:r>
            <a:r>
              <a:rPr lang="en-US" altLang="zh-CN" dirty="0"/>
              <a:t>4</a:t>
            </a:r>
            <a:r>
              <a:rPr lang="zh-CN" altLang="zh-CN" dirty="0"/>
              <a:t>位码盘的最小分辨率为</a:t>
            </a:r>
            <a:r>
              <a:rPr lang="en-US" altLang="zh-CN" dirty="0"/>
              <a:t>360</a:t>
            </a:r>
            <a:r>
              <a:rPr lang="zh-CN" altLang="zh-CN" dirty="0"/>
              <a:t>°</a:t>
            </a:r>
            <a:r>
              <a:rPr lang="en-US" altLang="zh-CN" dirty="0"/>
              <a:t>/2</a:t>
            </a:r>
            <a:r>
              <a:rPr lang="en-US" altLang="zh-CN" baseline="30000" dirty="0"/>
              <a:t>4</a:t>
            </a:r>
            <a:r>
              <a:rPr lang="en-US" altLang="zh-CN" dirty="0"/>
              <a:t>=22.5</a:t>
            </a:r>
            <a:r>
              <a:rPr lang="zh-CN" altLang="zh-CN" dirty="0"/>
              <a:t>°</a:t>
            </a:r>
          </a:p>
          <a:p>
            <a:r>
              <a:rPr lang="zh-CN" altLang="zh-CN" dirty="0"/>
              <a:t>所以实际转过的角度为</a:t>
            </a:r>
            <a:r>
              <a:rPr lang="en-US" altLang="zh-CN" dirty="0"/>
              <a:t>4</a:t>
            </a:r>
            <a:r>
              <a:rPr lang="zh-CN" altLang="zh-CN" dirty="0"/>
              <a:t>×</a:t>
            </a:r>
            <a:r>
              <a:rPr lang="en-US" altLang="zh-CN" dirty="0"/>
              <a:t>22.5</a:t>
            </a:r>
            <a:r>
              <a:rPr lang="zh-CN" altLang="zh-CN" dirty="0"/>
              <a:t>°</a:t>
            </a:r>
            <a:r>
              <a:rPr lang="en-US" altLang="zh-CN" dirty="0"/>
              <a:t>=90</a:t>
            </a:r>
            <a:r>
              <a:rPr lang="zh-CN" altLang="zh-CN" dirty="0"/>
              <a:t>°。</a:t>
            </a:r>
          </a:p>
        </p:txBody>
      </p:sp>
    </p:spTree>
    <p:extLst>
      <p:ext uri="{BB962C8B-B14F-4D97-AF65-F5344CB8AC3E}">
        <p14:creationId xmlns:p14="http://schemas.microsoft.com/office/powerpoint/2010/main" val="3355138814"/>
      </p:ext>
    </p:extLst>
  </p:cSld>
  <p:clrMapOvr>
    <a:masterClrMapping/>
  </p:clrMapOvr>
  <p:transition>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a:t>
            </a:r>
            <a:r>
              <a:rPr lang="zh-CN" altLang="en-US" dirty="0"/>
              <a:t>、透射式光栅传感器的莫尔条纹是怎样产生的？条纹间距、栅距和夹角的关系是什么？</a:t>
            </a:r>
            <a:br>
              <a:rPr lang="zh-CN" altLang="en-US" dirty="0"/>
            </a:br>
            <a:endParaRPr lang="zh-CN" altLang="en-US"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8437" y="2001965"/>
            <a:ext cx="526097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2340877"/>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03320" y="1040765"/>
            <a:ext cx="10389235" cy="2862322"/>
          </a:xfrm>
          <a:prstGeom prst="rect">
            <a:avLst/>
          </a:prstGeom>
          <a:noFill/>
        </p:spPr>
        <p:txBody>
          <a:bodyPr wrap="square" rtlCol="0">
            <a:spAutoFit/>
          </a:bodyPr>
          <a:lstStyle/>
          <a:p>
            <a:pPr indent="508000" fontAlgn="auto">
              <a:lnSpc>
                <a:spcPct val="150000"/>
              </a:lnSpc>
              <a:buClrTx/>
              <a:buSzTx/>
              <a:buFontTx/>
            </a:pPr>
            <a:r>
              <a:rPr lang="zh-CN" altLang="en-US" sz="2400" dirty="0">
                <a:highlight>
                  <a:srgbClr val="FFFF00"/>
                </a:highlight>
                <a:latin typeface="黑体" panose="02010609060101010101" charset="-122"/>
                <a:ea typeface="黑体" panose="02010609060101010101" charset="-122"/>
              </a:rPr>
              <a:t>材料受到光照后，向外发射电子的现象叫做外光电效应</a:t>
            </a:r>
            <a:r>
              <a:rPr lang="zh-CN" altLang="en-US" sz="2400" dirty="0">
                <a:latin typeface="黑体" panose="02010609060101010101" charset="-122"/>
                <a:ea typeface="黑体" panose="02010609060101010101" charset="-122"/>
              </a:rPr>
              <a:t>，相应的光电器件，如光电管、光电倍增管、变相管等。照射物体，可以看成一连串具有一定能量的光子轰击物体，物体中电子吸收的入射光子能量超过逸出功A</a:t>
            </a:r>
            <a:r>
              <a:rPr lang="zh-CN" altLang="en-US" sz="2400" baseline="-25000" dirty="0">
                <a:latin typeface="黑体" panose="02010609060101010101" charset="-122"/>
                <a:ea typeface="黑体" panose="02010609060101010101" charset="-122"/>
              </a:rPr>
              <a:t>0</a:t>
            </a:r>
            <a:r>
              <a:rPr lang="zh-CN" altLang="en-US" sz="2400" dirty="0">
                <a:latin typeface="黑体" panose="02010609060101010101" charset="-122"/>
                <a:ea typeface="黑体" panose="02010609060101010101" charset="-122"/>
              </a:rPr>
              <a:t>时，电子就会逸出物体表面，产生光电子发射，超过部分的能量表现为逸出电子的动能。根据能量守恒定理</a:t>
            </a:r>
          </a:p>
        </p:txBody>
      </p:sp>
      <p:graphicFrame>
        <p:nvGraphicFramePr>
          <p:cNvPr id="3" name="对象 -2147482611"/>
          <p:cNvGraphicFramePr>
            <a:graphicFrameLocks noChangeAspect="1"/>
          </p:cNvGraphicFramePr>
          <p:nvPr/>
        </p:nvGraphicFramePr>
        <p:xfrm>
          <a:off x="1768424" y="4295234"/>
          <a:ext cx="2645651" cy="1043292"/>
        </p:xfrm>
        <a:graphic>
          <a:graphicData uri="http://schemas.openxmlformats.org/presentationml/2006/ole">
            <mc:AlternateContent xmlns:mc="http://schemas.openxmlformats.org/markup-compatibility/2006">
              <mc:Choice xmlns:v="urn:schemas-microsoft-com:vml" Requires="v">
                <p:oleObj r:id="rId3" imgW="989965" imgH="393700" progId="Equation.DSMT4">
                  <p:embed/>
                </p:oleObj>
              </mc:Choice>
              <mc:Fallback>
                <p:oleObj r:id="rId3" imgW="989965" imgH="393700" progId="Equation.DSMT4">
                  <p:embed/>
                  <p:pic>
                    <p:nvPicPr>
                      <p:cNvPr id="0" name="图片 3075"/>
                      <p:cNvPicPr/>
                      <p:nvPr/>
                    </p:nvPicPr>
                    <p:blipFill>
                      <a:blip r:embed="rId4"/>
                      <a:stretch>
                        <a:fillRect/>
                      </a:stretch>
                    </p:blipFill>
                    <p:spPr>
                      <a:xfrm>
                        <a:off x="1768424" y="4295234"/>
                        <a:ext cx="2645651" cy="1043292"/>
                      </a:xfrm>
                      <a:prstGeom prst="rect">
                        <a:avLst/>
                      </a:prstGeom>
                      <a:noFill/>
                      <a:ln w="38100">
                        <a:noFill/>
                        <a:miter/>
                      </a:ln>
                    </p:spPr>
                  </p:pic>
                </p:oleObj>
              </mc:Fallback>
            </mc:AlternateContent>
          </a:graphicData>
        </a:graphic>
      </p:graphicFrame>
      <p:pic>
        <p:nvPicPr>
          <p:cNvPr id="4" name="图片 3" descr="a67426b6dac341ef09011a0a9965091b"/>
          <p:cNvPicPr>
            <a:picLocks noChangeAspect="1"/>
          </p:cNvPicPr>
          <p:nvPr/>
        </p:nvPicPr>
        <p:blipFill>
          <a:blip r:embed="rId5"/>
          <a:stretch>
            <a:fillRect/>
          </a:stretch>
        </p:blipFill>
        <p:spPr>
          <a:xfrm>
            <a:off x="6172789" y="3489412"/>
            <a:ext cx="3759835" cy="2654935"/>
          </a:xfrm>
          <a:prstGeom prst="rect">
            <a:avLst/>
          </a:prstGeom>
        </p:spPr>
      </p:pic>
      <p:sp>
        <p:nvSpPr>
          <p:cNvPr id="9" name="矩形 8"/>
          <p:cNvSpPr/>
          <p:nvPr/>
        </p:nvSpPr>
        <p:spPr>
          <a:xfrm>
            <a:off x="136595" y="251710"/>
            <a:ext cx="2954655" cy="637675"/>
          </a:xfrm>
          <a:prstGeom prst="rect">
            <a:avLst/>
          </a:prstGeom>
        </p:spPr>
        <p:txBody>
          <a:bodyPr wrap="none">
            <a:spAutoFit/>
          </a:bodyPr>
          <a:lstStyle/>
          <a:p>
            <a:pPr indent="609600" fontAlgn="auto">
              <a:lnSpc>
                <a:spcPct val="150000"/>
              </a:lnSpc>
              <a:buClrTx/>
              <a:buSzTx/>
              <a:buFontTx/>
            </a:pPr>
            <a:r>
              <a:rPr lang="zh-CN" altLang="en-US" sz="2800" b="1" dirty="0">
                <a:solidFill>
                  <a:srgbClr val="0000FF"/>
                </a:solidFill>
                <a:latin typeface="黑体" panose="02010609060101010101" charset="-122"/>
                <a:ea typeface="黑体" panose="02010609060101010101" charset="-122"/>
              </a:rPr>
              <a:t>1.外光电效应</a:t>
            </a:r>
          </a:p>
        </p:txBody>
      </p:sp>
    </p:spTree>
    <p:custDataLst>
      <p:tags r:id="rId1"/>
    </p:custDataLst>
  </p:cSld>
  <p:clrMapOvr>
    <a:masterClrMapping/>
  </p:clrMapOvr>
  <p:transition>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计算题</a:t>
            </a:r>
          </a:p>
        </p:txBody>
      </p:sp>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6126"/>
          <a:stretch/>
        </p:blipFill>
        <p:spPr bwMode="auto">
          <a:xfrm>
            <a:off x="2209801" y="144169"/>
            <a:ext cx="8136512" cy="89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3573" y="1251204"/>
            <a:ext cx="5260975" cy="158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2365" y="4615465"/>
            <a:ext cx="5260975"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3"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t="13120" b="74300"/>
          <a:stretch/>
        </p:blipFill>
        <p:spPr bwMode="auto">
          <a:xfrm>
            <a:off x="1819529" y="3282696"/>
            <a:ext cx="8132762" cy="813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410234"/>
      </p:ext>
    </p:extLst>
  </p:cSld>
  <p:clrMapOvr>
    <a:masterClrMapping/>
  </p:clrMapOvr>
  <p:transition>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706" b="31215"/>
          <a:stretch/>
        </p:blipFill>
        <p:spPr bwMode="auto">
          <a:xfrm>
            <a:off x="1734630" y="82297"/>
            <a:ext cx="6897306" cy="2365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9957" y="2447549"/>
            <a:ext cx="5260975" cy="364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989353"/>
      </p:ext>
    </p:extLst>
  </p:cSld>
  <p:clrMapOvr>
    <a:masterClrMapping/>
  </p:clrMapOvr>
  <p:transition>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9209" b="11440"/>
          <a:stretch/>
        </p:blipFill>
        <p:spPr bwMode="auto">
          <a:xfrm>
            <a:off x="741649" y="2027047"/>
            <a:ext cx="5540279" cy="125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9773" y="0"/>
            <a:ext cx="5260975" cy="655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2758456"/>
      </p:ext>
    </p:extLst>
  </p:cSld>
  <p:clrMapOvr>
    <a:masterClrMapping/>
  </p:clrMapOvr>
  <p:transition>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6865"/>
          <a:stretch/>
        </p:blipFill>
        <p:spPr bwMode="auto">
          <a:xfrm>
            <a:off x="1496886" y="649224"/>
            <a:ext cx="8132762" cy="85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9525" y="2736850"/>
            <a:ext cx="5260975"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2758456"/>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6877" y="37219"/>
            <a:ext cx="10389235" cy="3507740"/>
          </a:xfrm>
          <a:prstGeom prst="rect">
            <a:avLst/>
          </a:prstGeom>
          <a:noFill/>
        </p:spPr>
        <p:txBody>
          <a:bodyPr wrap="square" rtlCol="0">
            <a:spAutoFit/>
          </a:bodyPr>
          <a:lstStyle/>
          <a:p>
            <a:pPr indent="609600" fontAlgn="auto">
              <a:lnSpc>
                <a:spcPct val="150000"/>
              </a:lnSpc>
              <a:buClrTx/>
              <a:buSzTx/>
              <a:buFontTx/>
            </a:pPr>
            <a:r>
              <a:rPr lang="zh-CN" altLang="en-US" sz="2800" b="1" dirty="0">
                <a:solidFill>
                  <a:srgbClr val="0000FF"/>
                </a:solidFill>
                <a:latin typeface="黑体" panose="02010609060101010101" charset="-122"/>
                <a:ea typeface="黑体" panose="02010609060101010101" charset="-122"/>
              </a:rPr>
              <a:t>2.内光电效应</a:t>
            </a:r>
          </a:p>
          <a:p>
            <a:pPr indent="863600" fontAlgn="auto">
              <a:lnSpc>
                <a:spcPct val="150000"/>
              </a:lnSpc>
              <a:buClrTx/>
              <a:buSzTx/>
              <a:buFontTx/>
            </a:pPr>
            <a:r>
              <a:rPr lang="zh-CN" altLang="en-US" sz="2400" dirty="0">
                <a:latin typeface="黑体" panose="02010609060101010101" charset="-122"/>
                <a:ea typeface="黑体" panose="02010609060101010101" charset="-122"/>
                <a:sym typeface="+mn-ea"/>
              </a:rPr>
              <a:t>在光线作用下，所释放的电子不逸出物体表面，只在物体内部运动并使其电特性发生变化——</a:t>
            </a:r>
            <a:r>
              <a:rPr lang="zh-CN" altLang="en-US" sz="2400" dirty="0">
                <a:solidFill>
                  <a:srgbClr val="FF0000"/>
                </a:solidFill>
                <a:latin typeface="黑体" panose="02010609060101010101" charset="-122"/>
                <a:ea typeface="黑体" panose="02010609060101010101" charset="-122"/>
                <a:sym typeface="+mn-ea"/>
              </a:rPr>
              <a:t>内光电效应</a:t>
            </a:r>
            <a:r>
              <a:rPr lang="zh-CN" altLang="en-US" sz="2400" dirty="0">
                <a:latin typeface="黑体" panose="02010609060101010101" charset="-122"/>
                <a:ea typeface="黑体" panose="02010609060101010101" charset="-122"/>
                <a:sym typeface="+mn-ea"/>
              </a:rPr>
              <a:t>，多产生于半导体材料中，相应的光电元件有光敏电阻、反相偏置工作的光敏二极管、光敏三极管及光敏晶闸管、光电池等。</a:t>
            </a:r>
            <a:endParaRPr lang="zh-CN" altLang="en-US" sz="2400" dirty="0">
              <a:solidFill>
                <a:srgbClr val="000000"/>
              </a:solidFill>
              <a:latin typeface="楷体_GB2312" pitchFamily="49" charset="-122"/>
              <a:ea typeface="楷体_GB2312" pitchFamily="49" charset="-122"/>
            </a:endParaRPr>
          </a:p>
          <a:p>
            <a:pPr indent="609600" fontAlgn="auto">
              <a:lnSpc>
                <a:spcPct val="150000"/>
              </a:lnSpc>
              <a:buClrTx/>
              <a:buSzTx/>
              <a:buFontTx/>
              <a:extLst>
                <a:ext uri="{35155182-B16C-46BC-9424-99874614C6A1}">
                  <wpsdc:indentchars xmlns:wpsdc="http://www.wps.cn/officeDocument/2017/drawingmlCustomData" xmlns="" val="200" checksum="4158780845"/>
                </a:ext>
              </a:extLst>
            </a:pPr>
            <a:endParaRPr lang="zh-CN" altLang="en-US" sz="2400" dirty="0">
              <a:solidFill>
                <a:schemeClr val="tx1"/>
              </a:solidFill>
              <a:latin typeface="黑体" panose="02010609060101010101" charset="-122"/>
              <a:ea typeface="黑体" panose="02010609060101010101" charset="-122"/>
            </a:endParaRPr>
          </a:p>
        </p:txBody>
      </p:sp>
      <p:pic>
        <p:nvPicPr>
          <p:cNvPr id="2" name="图片 1" descr="ad896ccfe07f424b0d6294810b66dae9"/>
          <p:cNvPicPr>
            <a:picLocks noChangeAspect="1"/>
          </p:cNvPicPr>
          <p:nvPr/>
        </p:nvPicPr>
        <p:blipFill>
          <a:blip r:embed="rId3"/>
          <a:stretch>
            <a:fillRect/>
          </a:stretch>
        </p:blipFill>
        <p:spPr>
          <a:xfrm>
            <a:off x="282575" y="3412173"/>
            <a:ext cx="4518025" cy="2392045"/>
          </a:xfrm>
          <a:prstGeom prst="rect">
            <a:avLst/>
          </a:prstGeom>
        </p:spPr>
      </p:pic>
      <p:sp>
        <p:nvSpPr>
          <p:cNvPr id="7" name="Line 2"/>
          <p:cNvSpPr>
            <a:spLocks noChangeShapeType="1"/>
          </p:cNvSpPr>
          <p:nvPr/>
        </p:nvSpPr>
        <p:spPr bwMode="auto">
          <a:xfrm>
            <a:off x="7932737" y="3615373"/>
            <a:ext cx="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4"/>
          <p:cNvSpPr>
            <a:spLocks noChangeShapeType="1"/>
          </p:cNvSpPr>
          <p:nvPr/>
        </p:nvSpPr>
        <p:spPr bwMode="auto">
          <a:xfrm>
            <a:off x="6313487" y="3247073"/>
            <a:ext cx="0" cy="226695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 name="Rectangle 5"/>
          <p:cNvSpPr>
            <a:spLocks noChangeArrowheads="1"/>
          </p:cNvSpPr>
          <p:nvPr/>
        </p:nvSpPr>
        <p:spPr bwMode="auto">
          <a:xfrm>
            <a:off x="6324600" y="3897948"/>
            <a:ext cx="1431925" cy="666750"/>
          </a:xfrm>
          <a:prstGeom prst="rect">
            <a:avLst/>
          </a:prstGeom>
          <a:solidFill>
            <a:srgbClr val="00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ctr"/>
            <a:r>
              <a:rPr kumimoji="0" lang="zh-CN" altLang="en-US" dirty="0">
                <a:ea typeface="宋体" panose="02010600030101010101" pitchFamily="2" charset="-122"/>
              </a:rPr>
              <a:t>导带</a:t>
            </a:r>
          </a:p>
        </p:txBody>
      </p:sp>
      <p:sp>
        <p:nvSpPr>
          <p:cNvPr id="11" name="Rectangle 6"/>
          <p:cNvSpPr>
            <a:spLocks noChangeArrowheads="1"/>
          </p:cNvSpPr>
          <p:nvPr/>
        </p:nvSpPr>
        <p:spPr bwMode="auto">
          <a:xfrm>
            <a:off x="6313487" y="5247323"/>
            <a:ext cx="1431925" cy="666750"/>
          </a:xfrm>
          <a:prstGeom prst="rect">
            <a:avLst/>
          </a:prstGeom>
          <a:solidFill>
            <a:srgbClr val="00FF00"/>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ctr"/>
            <a:r>
              <a:rPr kumimoji="0" lang="zh-CN" altLang="en-US">
                <a:ea typeface="宋体" panose="02010600030101010101" pitchFamily="2" charset="-122"/>
              </a:rPr>
              <a:t>价带</a:t>
            </a:r>
          </a:p>
        </p:txBody>
      </p:sp>
      <p:sp>
        <p:nvSpPr>
          <p:cNvPr id="12" name="Rectangle 7"/>
          <p:cNvSpPr>
            <a:spLocks noChangeArrowheads="1"/>
          </p:cNvSpPr>
          <p:nvPr/>
        </p:nvSpPr>
        <p:spPr bwMode="auto">
          <a:xfrm>
            <a:off x="6561137" y="4704398"/>
            <a:ext cx="10096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ctr"/>
            <a:r>
              <a:rPr kumimoji="0" lang="zh-CN" altLang="en-US">
                <a:ea typeface="宋体" panose="02010600030101010101" pitchFamily="2" charset="-122"/>
              </a:rPr>
              <a:t>禁带</a:t>
            </a:r>
          </a:p>
        </p:txBody>
      </p:sp>
      <p:sp>
        <p:nvSpPr>
          <p:cNvPr id="13" name="AutoShape 8"/>
          <p:cNvSpPr>
            <a:spLocks noChangeArrowheads="1"/>
          </p:cNvSpPr>
          <p:nvPr/>
        </p:nvSpPr>
        <p:spPr bwMode="auto">
          <a:xfrm>
            <a:off x="6292850" y="3180398"/>
            <a:ext cx="49212" cy="152400"/>
          </a:xfrm>
          <a:prstGeom prst="triangle">
            <a:avLst>
              <a:gd name="adj" fmla="val 50000"/>
            </a:avLst>
          </a:prstGeom>
          <a:solidFill>
            <a:srgbClr val="000000"/>
          </a:solidFill>
          <a:ln w="9525">
            <a:solidFill>
              <a:srgbClr val="00FF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eaLnBrk="1" hangingPunct="1"/>
            <a:endParaRPr lang="zh-CN" altLang="en-US"/>
          </a:p>
        </p:txBody>
      </p:sp>
      <p:sp>
        <p:nvSpPr>
          <p:cNvPr id="14" name="Rectangle 9"/>
          <p:cNvSpPr>
            <a:spLocks noChangeArrowheads="1"/>
          </p:cNvSpPr>
          <p:nvPr/>
        </p:nvSpPr>
        <p:spPr bwMode="auto">
          <a:xfrm>
            <a:off x="8990012" y="4048760"/>
            <a:ext cx="3001963"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a:r>
              <a:rPr kumimoji="0" lang="zh-CN" altLang="en-US" b="1" dirty="0">
                <a:ea typeface="宋体" panose="02010600030101010101" pitchFamily="2" charset="-122"/>
              </a:rPr>
              <a:t>自由电子所占能带</a:t>
            </a:r>
          </a:p>
        </p:txBody>
      </p:sp>
      <p:sp>
        <p:nvSpPr>
          <p:cNvPr id="15" name="Rectangle 10"/>
          <p:cNvSpPr>
            <a:spLocks noChangeArrowheads="1"/>
          </p:cNvSpPr>
          <p:nvPr/>
        </p:nvSpPr>
        <p:spPr bwMode="auto">
          <a:xfrm>
            <a:off x="8990012" y="4769485"/>
            <a:ext cx="310832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a:r>
              <a:rPr kumimoji="0" lang="zh-CN" altLang="en-US" b="1">
                <a:ea typeface="宋体" panose="02010600030101010101" pitchFamily="2" charset="-122"/>
              </a:rPr>
              <a:t>不存在电子所占能带</a:t>
            </a:r>
          </a:p>
        </p:txBody>
      </p:sp>
      <p:sp>
        <p:nvSpPr>
          <p:cNvPr id="16" name="Rectangle 11"/>
          <p:cNvSpPr>
            <a:spLocks noChangeArrowheads="1"/>
          </p:cNvSpPr>
          <p:nvPr/>
        </p:nvSpPr>
        <p:spPr bwMode="auto">
          <a:xfrm>
            <a:off x="8990012" y="5337810"/>
            <a:ext cx="25654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a:r>
              <a:rPr kumimoji="0" lang="zh-CN" altLang="en-US" b="1">
                <a:ea typeface="宋体" panose="02010600030101010101" pitchFamily="2" charset="-122"/>
              </a:rPr>
              <a:t>价电子所占能带</a:t>
            </a:r>
          </a:p>
        </p:txBody>
      </p:sp>
      <p:sp>
        <p:nvSpPr>
          <p:cNvPr id="17" name="Line 12"/>
          <p:cNvSpPr>
            <a:spLocks noChangeShapeType="1"/>
          </p:cNvSpPr>
          <p:nvPr/>
        </p:nvSpPr>
        <p:spPr bwMode="auto">
          <a:xfrm flipH="1">
            <a:off x="5597525" y="4599623"/>
            <a:ext cx="7159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3"/>
          <p:cNvSpPr>
            <a:spLocks noChangeShapeType="1"/>
          </p:cNvSpPr>
          <p:nvPr/>
        </p:nvSpPr>
        <p:spPr bwMode="auto">
          <a:xfrm flipH="1">
            <a:off x="5597525" y="5266373"/>
            <a:ext cx="715962"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14"/>
          <p:cNvSpPr>
            <a:spLocks noChangeShapeType="1"/>
          </p:cNvSpPr>
          <p:nvPr/>
        </p:nvSpPr>
        <p:spPr bwMode="auto">
          <a:xfrm>
            <a:off x="6034087" y="4580573"/>
            <a:ext cx="0" cy="66675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Rectangle 15"/>
          <p:cNvSpPr>
            <a:spLocks noChangeArrowheads="1"/>
          </p:cNvSpPr>
          <p:nvPr/>
        </p:nvSpPr>
        <p:spPr bwMode="auto">
          <a:xfrm>
            <a:off x="5341937" y="4615498"/>
            <a:ext cx="53975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a:r>
              <a:rPr kumimoji="0" lang="en-US" altLang="zh-CN" sz="2800" i="1">
                <a:ea typeface="宋体" panose="02010600030101010101" pitchFamily="2" charset="-122"/>
              </a:rPr>
              <a:t>E</a:t>
            </a:r>
            <a:r>
              <a:rPr kumimoji="0" lang="en-US" altLang="zh-CN" sz="2800" i="1" baseline="-25000">
                <a:ea typeface="宋体" panose="02010600030101010101" pitchFamily="2" charset="-122"/>
              </a:rPr>
              <a:t>g</a:t>
            </a:r>
            <a:endParaRPr kumimoji="0" lang="en-US" altLang="zh-CN" sz="2800" i="1">
              <a:ea typeface="宋体" panose="02010600030101010101" pitchFamily="2" charset="-122"/>
            </a:endParaRPr>
          </a:p>
        </p:txBody>
      </p:sp>
      <p:sp>
        <p:nvSpPr>
          <p:cNvPr id="21" name="Line 16"/>
          <p:cNvSpPr>
            <a:spLocks noChangeShapeType="1"/>
          </p:cNvSpPr>
          <p:nvPr/>
        </p:nvSpPr>
        <p:spPr bwMode="auto">
          <a:xfrm flipH="1">
            <a:off x="7951787" y="5618798"/>
            <a:ext cx="99060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7"/>
          <p:cNvSpPr>
            <a:spLocks noChangeShapeType="1"/>
          </p:cNvSpPr>
          <p:nvPr/>
        </p:nvSpPr>
        <p:spPr bwMode="auto">
          <a:xfrm flipH="1">
            <a:off x="7932737" y="4952048"/>
            <a:ext cx="99060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8"/>
          <p:cNvSpPr>
            <a:spLocks noChangeShapeType="1"/>
          </p:cNvSpPr>
          <p:nvPr/>
        </p:nvSpPr>
        <p:spPr bwMode="auto">
          <a:xfrm flipH="1">
            <a:off x="7932737" y="4247198"/>
            <a:ext cx="99060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Rectangle 3"/>
          <p:cNvSpPr>
            <a:spLocks noChangeArrowheads="1"/>
          </p:cNvSpPr>
          <p:nvPr/>
        </p:nvSpPr>
        <p:spPr bwMode="auto">
          <a:xfrm>
            <a:off x="1292225" y="5914073"/>
            <a:ext cx="86106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华文行楷" panose="02010800040101010101" pitchFamily="2" charset="-122"/>
              </a:defRPr>
            </a:lvl1pPr>
            <a:lvl2pPr marL="742950" indent="-285750" eaLnBrk="0" hangingPunct="0">
              <a:defRPr kumimoji="1" sz="2400">
                <a:solidFill>
                  <a:schemeClr val="tx1"/>
                </a:solidFill>
                <a:latin typeface="Times New Roman" panose="02020603050405020304" pitchFamily="18" charset="0"/>
                <a:ea typeface="华文行楷" panose="02010800040101010101" pitchFamily="2" charset="-122"/>
              </a:defRPr>
            </a:lvl2pPr>
            <a:lvl3pPr marL="1143000" indent="-228600" eaLnBrk="0" hangingPunct="0">
              <a:defRPr kumimoji="1" sz="2400">
                <a:solidFill>
                  <a:schemeClr val="tx1"/>
                </a:solidFill>
                <a:latin typeface="Times New Roman" panose="02020603050405020304" pitchFamily="18" charset="0"/>
                <a:ea typeface="华文行楷" panose="02010800040101010101" pitchFamily="2" charset="-122"/>
              </a:defRPr>
            </a:lvl3pPr>
            <a:lvl4pPr marL="1600200" indent="-228600" eaLnBrk="0" hangingPunct="0">
              <a:defRPr kumimoji="1" sz="2400">
                <a:solidFill>
                  <a:schemeClr val="tx1"/>
                </a:solidFill>
                <a:latin typeface="Times New Roman" panose="02020603050405020304" pitchFamily="18" charset="0"/>
                <a:ea typeface="华文行楷" panose="02010800040101010101" pitchFamily="2" charset="-122"/>
              </a:defRPr>
            </a:lvl4pPr>
            <a:lvl5pPr marL="2057400" indent="-228600" eaLnBrk="0" hangingPunct="0">
              <a:defRPr kumimoji="1" sz="24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行楷" panose="02010800040101010101" pitchFamily="2" charset="-122"/>
              </a:defRPr>
            </a:lvl9pPr>
          </a:lstStyle>
          <a:p>
            <a:pPr algn="just" eaLnBrk="1" hangingPunct="1"/>
            <a:r>
              <a:rPr lang="zh-CN" altLang="en-US" sz="1800" dirty="0">
                <a:solidFill>
                  <a:srgbClr val="000000"/>
                </a:solidFill>
                <a:highlight>
                  <a:srgbClr val="FF00FF"/>
                </a:highlight>
                <a:ea typeface="楷体_GB2312" pitchFamily="49" charset="-122"/>
              </a:rPr>
              <a:t>过程：当光照射到半导体材料上时，价带中的电子受到能量大于或等于禁带宽度的光子轰击，并使其由价带越过禁带跃入导带。</a:t>
            </a:r>
          </a:p>
        </p:txBody>
      </p:sp>
    </p:spTree>
    <p:custDataLst>
      <p:tags r:id="rId1"/>
    </p:custData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5066100" y="2767013"/>
            <a:ext cx="5080000" cy="252730"/>
          </a:xfrm>
          <a:prstGeom prst="rect">
            <a:avLst/>
          </a:prstGeom>
          <a:noFill/>
          <a:ln w="9525">
            <a:noFill/>
          </a:ln>
        </p:spPr>
        <p:txBody>
          <a:bodyPr>
            <a:spAutoFit/>
          </a:bodyPr>
          <a:lstStyle/>
          <a:p>
            <a:pPr indent="267970" algn="ctr"/>
            <a:r>
              <a:rPr lang="en-US" sz="1050" b="0">
                <a:latin typeface="Times New Roman" panose="02020603050405020304" pitchFamily="18" charset="0"/>
                <a:cs typeface="Times New Roman" panose="02020603050405020304" pitchFamily="18" charset="0"/>
              </a:rPr>
              <a:t>            </a:t>
            </a:r>
            <a:endParaRPr lang="zh-CN" altLang="en-US"/>
          </a:p>
        </p:txBody>
      </p:sp>
      <p:sp>
        <p:nvSpPr>
          <p:cNvPr id="2" name="标题 1"/>
          <p:cNvSpPr>
            <a:spLocks noGrp="1"/>
          </p:cNvSpPr>
          <p:nvPr>
            <p:ph type="title"/>
          </p:nvPr>
        </p:nvSpPr>
        <p:spPr>
          <a:xfrm>
            <a:off x="1480165" y="138182"/>
            <a:ext cx="10852237" cy="441964"/>
          </a:xfrm>
        </p:spPr>
        <p:txBody>
          <a:bodyPr/>
          <a:lstStyle/>
          <a:p>
            <a:r>
              <a:rPr sz="3200" dirty="0">
                <a:solidFill>
                  <a:srgbClr val="0000FF"/>
                </a:solidFill>
              </a:rPr>
              <a:t>光电管</a:t>
            </a:r>
          </a:p>
        </p:txBody>
      </p:sp>
      <p:sp>
        <p:nvSpPr>
          <p:cNvPr id="4" name="文本框 3"/>
          <p:cNvSpPr txBox="1"/>
          <p:nvPr/>
        </p:nvSpPr>
        <p:spPr>
          <a:xfrm>
            <a:off x="1645602" y="717713"/>
            <a:ext cx="8897620" cy="2221762"/>
          </a:xfrm>
          <a:prstGeom prst="rect">
            <a:avLst/>
          </a:prstGeom>
          <a:noFill/>
        </p:spPr>
        <p:txBody>
          <a:bodyPr wrap="square" rtlCol="0">
            <a:spAutoFit/>
          </a:bodyPr>
          <a:lstStyle/>
          <a:p>
            <a:pPr indent="508000" fontAlgn="auto">
              <a:lnSpc>
                <a:spcPct val="150000"/>
              </a:lnSpc>
              <a:buClrTx/>
              <a:buSzTx/>
              <a:buFontTx/>
            </a:pPr>
            <a:r>
              <a:rPr lang="zh-CN" altLang="en-US" sz="2400" dirty="0">
                <a:latin typeface="黑体" panose="02010609060101010101" charset="-122"/>
                <a:ea typeface="黑体" panose="02010609060101010101" charset="-122"/>
              </a:rPr>
              <a:t>光电管由一个涂有光电材料的</a:t>
            </a:r>
            <a:r>
              <a:rPr lang="zh-CN" altLang="en-US" sz="2400" dirty="0">
                <a:solidFill>
                  <a:srgbClr val="FF0000"/>
                </a:solidFill>
                <a:latin typeface="黑体" panose="02010609060101010101" charset="-122"/>
                <a:ea typeface="黑体" panose="02010609060101010101" charset="-122"/>
              </a:rPr>
              <a:t>阴极</a:t>
            </a:r>
            <a:r>
              <a:rPr lang="zh-CN" altLang="en-US" sz="2400" dirty="0">
                <a:latin typeface="黑体" panose="02010609060101010101" charset="-122"/>
                <a:ea typeface="黑体" panose="02010609060101010101" charset="-122"/>
              </a:rPr>
              <a:t>和一个</a:t>
            </a:r>
            <a:r>
              <a:rPr lang="zh-CN" altLang="en-US" sz="2400" dirty="0">
                <a:solidFill>
                  <a:srgbClr val="FF0000"/>
                </a:solidFill>
                <a:latin typeface="黑体" panose="02010609060101010101" charset="-122"/>
                <a:ea typeface="黑体" panose="02010609060101010101" charset="-122"/>
              </a:rPr>
              <a:t>阳极</a:t>
            </a:r>
            <a:r>
              <a:rPr lang="zh-CN" altLang="en-US" sz="2400" dirty="0">
                <a:latin typeface="黑体" panose="02010609060101010101" charset="-122"/>
                <a:ea typeface="黑体" panose="02010609060101010101" charset="-122"/>
              </a:rPr>
              <a:t>构成，并且密封在一只真空玻璃管内。阴极通常是用逸出功小的光敏材料涂敷在玻璃泡内壁上做成，阳极通常用金属丝弯曲成矩形或圆形置于玻璃管的中央。</a:t>
            </a:r>
          </a:p>
        </p:txBody>
      </p:sp>
      <p:pic>
        <p:nvPicPr>
          <p:cNvPr id="9218" name="Picture 8" descr="534"/>
          <p:cNvPicPr>
            <a:picLocks noChangeAspect="1"/>
          </p:cNvPicPr>
          <p:nvPr/>
        </p:nvPicPr>
        <p:blipFill>
          <a:blip r:embed="rId3"/>
          <a:srcRect l="3040" t="2359" r="4309" b="3131"/>
          <a:stretch>
            <a:fillRect/>
          </a:stretch>
        </p:blipFill>
        <p:spPr>
          <a:xfrm>
            <a:off x="5914559" y="2582626"/>
            <a:ext cx="4555490" cy="3667760"/>
          </a:xfrm>
          <a:prstGeom prst="rect">
            <a:avLst/>
          </a:prstGeom>
          <a:noFill/>
          <a:ln w="9525">
            <a:noFill/>
          </a:ln>
        </p:spPr>
      </p:pic>
      <p:pic>
        <p:nvPicPr>
          <p:cNvPr id="7" name="Picture 5" descr="cgq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8776" y="3519006"/>
            <a:ext cx="30607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灯片编号占位符 5"/>
          <p:cNvSpPr txBox="1">
            <a:spLocks noGrp="1"/>
          </p:cNvSpPr>
          <p:nvPr>
            <p:ph type="sldNum" sz="quarter" idx="12"/>
          </p:nvPr>
        </p:nvSpPr>
        <p:spPr/>
        <p:txBody>
          <a:bodyPr anchor="b">
            <a:normAutofit fontScale="57500" lnSpcReduction="20000"/>
          </a:bodyPr>
          <a:lstStyle/>
          <a:p>
            <a:pPr marL="0" indent="0" algn="r" eaLnBrk="1" hangingPunct="1">
              <a:spcBef>
                <a:spcPct val="0"/>
              </a:spcBef>
              <a:buClrTx/>
              <a:buSzTx/>
              <a:buFontTx/>
              <a:buNone/>
            </a:pPr>
            <a:fld id="{9A0DB2DC-4C9A-4742-B13C-FB6460FD3503}" type="slidenum">
              <a:rPr lang="en-US" altLang="zh-CN" sz="2400" dirty="0">
                <a:solidFill>
                  <a:schemeClr val="tx2"/>
                </a:solidFill>
              </a:rPr>
              <a:t>9</a:t>
            </a:fld>
            <a:endParaRPr lang="en-US" altLang="zh-CN" sz="2400" dirty="0">
              <a:solidFill>
                <a:schemeClr val="tx2"/>
              </a:solidFill>
            </a:endParaRPr>
          </a:p>
        </p:txBody>
      </p:sp>
      <p:sp>
        <p:nvSpPr>
          <p:cNvPr id="30724" name="Rectangle 2"/>
          <p:cNvSpPr>
            <a:spLocks noGrp="1"/>
          </p:cNvSpPr>
          <p:nvPr>
            <p:ph type="title"/>
          </p:nvPr>
        </p:nvSpPr>
        <p:spPr>
          <a:xfrm>
            <a:off x="1168400" y="300990"/>
            <a:ext cx="8077200" cy="609600"/>
          </a:xfrm>
        </p:spPr>
        <p:txBody>
          <a:bodyPr vert="horz" wrap="square" lIns="91440" tIns="45720" rIns="91440" bIns="45720" anchor="b"/>
          <a:lstStyle/>
          <a:p>
            <a:pPr eaLnBrk="1" hangingPunct="1">
              <a:lnSpc>
                <a:spcPct val="110000"/>
              </a:lnSpc>
            </a:pPr>
            <a:r>
              <a:rPr lang="zh-CN" altLang="en-US" sz="3000" b="1" dirty="0">
                <a:latin typeface="黑体" panose="02010609060101010101" charset="-122"/>
                <a:ea typeface="黑体" panose="02010609060101010101" charset="-122"/>
                <a:hlinkClick r:id="rId3" action="ppaction://hlinkfile"/>
              </a:rPr>
              <a:t>光电管</a:t>
            </a:r>
            <a:r>
              <a:rPr lang="zh-CN" altLang="en-US" sz="3000" b="1" u="sng" dirty="0">
                <a:latin typeface="黑体" panose="02010609060101010101" charset="-122"/>
                <a:ea typeface="黑体" panose="02010609060101010101" charset="-122"/>
                <a:hlinkClick r:id="rId3" action="ppaction://hlinkfile"/>
              </a:rPr>
              <a:t>应用</a:t>
            </a:r>
            <a:r>
              <a:rPr lang="zh-CN" altLang="en-US" sz="3000" b="1" dirty="0">
                <a:latin typeface="黑体" panose="02010609060101010101" charset="-122"/>
                <a:ea typeface="黑体" panose="02010609060101010101" charset="-122"/>
                <a:hlinkClick r:id="rId3" action="ppaction://hlinkfile"/>
              </a:rPr>
              <a:t>：</a:t>
            </a:r>
            <a:r>
              <a:rPr lang="zh-CN" altLang="en-US" dirty="0">
                <a:hlinkClick r:id="rId3" action="ppaction://hlinkfile"/>
              </a:rPr>
              <a:t>  </a:t>
            </a:r>
            <a:endParaRPr lang="zh-CN" altLang="en-US" dirty="0"/>
          </a:p>
        </p:txBody>
      </p:sp>
      <p:sp>
        <p:nvSpPr>
          <p:cNvPr id="30725" name="Rectangle 3"/>
          <p:cNvSpPr/>
          <p:nvPr/>
        </p:nvSpPr>
        <p:spPr>
          <a:xfrm>
            <a:off x="0" y="2705100"/>
            <a:ext cx="9144000" cy="0"/>
          </a:xfrm>
          <a:prstGeom prst="rect">
            <a:avLst/>
          </a:prstGeom>
          <a:noFill/>
          <a:ln w="9525">
            <a:noFill/>
          </a:ln>
        </p:spPr>
        <p:txBody>
          <a:bodyPr wrap="none" anchor="ct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kumimoji="1" sz="3200">
                <a:solidFill>
                  <a:schemeClr val="tx1"/>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kumimoji="1"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kumimoji="1"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dirty="0">
              <a:ea typeface="华文行楷" panose="02010800040101010101" pitchFamily="2" charset="-122"/>
            </a:endParaRPr>
          </a:p>
        </p:txBody>
      </p:sp>
      <p:pic>
        <p:nvPicPr>
          <p:cNvPr id="30726" name="Picture 4" descr="1"/>
          <p:cNvPicPr>
            <a:picLocks noChangeAspect="1"/>
          </p:cNvPicPr>
          <p:nvPr/>
        </p:nvPicPr>
        <p:blipFill>
          <a:blip r:embed="rId4"/>
          <a:stretch>
            <a:fillRect/>
          </a:stretch>
        </p:blipFill>
        <p:spPr>
          <a:xfrm>
            <a:off x="2275138" y="3495138"/>
            <a:ext cx="7742238" cy="2822575"/>
          </a:xfrm>
          <a:prstGeom prst="rect">
            <a:avLst/>
          </a:prstGeom>
          <a:noFill/>
          <a:ln w="9525">
            <a:noFill/>
          </a:ln>
        </p:spPr>
      </p:pic>
      <p:sp>
        <p:nvSpPr>
          <p:cNvPr id="30727" name="Rectangle 5"/>
          <p:cNvSpPr/>
          <p:nvPr/>
        </p:nvSpPr>
        <p:spPr>
          <a:xfrm>
            <a:off x="1311910" y="1254443"/>
            <a:ext cx="9565640" cy="1383665"/>
          </a:xfrm>
          <a:prstGeom prst="rect">
            <a:avLst/>
          </a:prstGeom>
          <a:noFill/>
          <a:ln w="9525">
            <a:noFill/>
          </a:ln>
        </p:spPr>
        <p:txBody>
          <a:bodyPr wrap="square" anchor="ctr">
            <a:spAutoFit/>
          </a:bodyPr>
          <a:lst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kumimoji="1" sz="3200">
                <a:solidFill>
                  <a:schemeClr val="tx1"/>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kumimoji="1"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kumimoji="1"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800" b="1" dirty="0">
                <a:latin typeface="黑体" panose="02010609060101010101" charset="-122"/>
                <a:ea typeface="黑体" panose="02010609060101010101" charset="-122"/>
              </a:rPr>
              <a:t>  </a:t>
            </a:r>
            <a:r>
              <a:rPr lang="zh-CN" altLang="en-US" sz="2800" b="1" dirty="0">
                <a:solidFill>
                  <a:srgbClr val="000000"/>
                </a:solidFill>
                <a:latin typeface="楷体_GB2312" pitchFamily="49" charset="-122"/>
                <a:ea typeface="楷体_GB2312" pitchFamily="49" charset="-122"/>
              </a:rPr>
              <a:t>光电管在各种自动化装置中有很多应用，街道的路灯自动控制开关就是其应用之一。</a:t>
            </a:r>
          </a:p>
          <a:p>
            <a:pPr marL="0" lvl="0" indent="0" eaLnBrk="1" hangingPunct="1">
              <a:spcBef>
                <a:spcPct val="0"/>
              </a:spcBef>
              <a:buClrTx/>
              <a:buSzTx/>
              <a:buFontTx/>
              <a:buNone/>
            </a:pPr>
            <a:r>
              <a:rPr lang="zh-CN" altLang="en-US" sz="2800" b="1" dirty="0">
                <a:solidFill>
                  <a:srgbClr val="000000"/>
                </a:solidFill>
                <a:latin typeface="楷体_GB2312" pitchFamily="49" charset="-122"/>
                <a:ea typeface="楷体_GB2312" pitchFamily="49" charset="-122"/>
              </a:rPr>
              <a:t>  图中</a:t>
            </a:r>
            <a:r>
              <a:rPr lang="en-US" altLang="zh-CN" sz="2800" b="1" dirty="0">
                <a:solidFill>
                  <a:srgbClr val="000000"/>
                </a:solidFill>
                <a:latin typeface="楷体_GB2312" pitchFamily="49" charset="-122"/>
                <a:ea typeface="楷体_GB2312" pitchFamily="49" charset="-122"/>
              </a:rPr>
              <a:t>A</a:t>
            </a:r>
            <a:r>
              <a:rPr lang="zh-CN" altLang="en-US" sz="2800" b="1" dirty="0">
                <a:solidFill>
                  <a:srgbClr val="000000"/>
                </a:solidFill>
                <a:latin typeface="楷体_GB2312" pitchFamily="49" charset="-122"/>
                <a:ea typeface="楷体_GB2312" pitchFamily="49" charset="-122"/>
              </a:rPr>
              <a:t>为光电管，</a:t>
            </a:r>
            <a:r>
              <a:rPr lang="en-US" altLang="zh-CN" sz="2800" b="1" dirty="0">
                <a:solidFill>
                  <a:srgbClr val="000000"/>
                </a:solidFill>
                <a:latin typeface="楷体_GB2312" pitchFamily="49" charset="-122"/>
                <a:ea typeface="楷体_GB2312" pitchFamily="49" charset="-122"/>
              </a:rPr>
              <a:t>B</a:t>
            </a:r>
            <a:r>
              <a:rPr lang="zh-CN" altLang="en-US" sz="2800" b="1" dirty="0">
                <a:solidFill>
                  <a:srgbClr val="000000"/>
                </a:solidFill>
                <a:latin typeface="楷体_GB2312" pitchFamily="49" charset="-122"/>
                <a:ea typeface="楷体_GB2312" pitchFamily="49" charset="-122"/>
              </a:rPr>
              <a:t>为电磁继电器，</a:t>
            </a:r>
            <a:r>
              <a:rPr lang="en-US" altLang="zh-CN" sz="2800" b="1" dirty="0">
                <a:solidFill>
                  <a:srgbClr val="000000"/>
                </a:solidFill>
                <a:latin typeface="楷体_GB2312" pitchFamily="49" charset="-122"/>
                <a:ea typeface="楷体_GB2312" pitchFamily="49" charset="-122"/>
              </a:rPr>
              <a:t>C</a:t>
            </a:r>
            <a:r>
              <a:rPr lang="zh-CN" altLang="en-US" sz="2800" b="1" dirty="0">
                <a:solidFill>
                  <a:srgbClr val="000000"/>
                </a:solidFill>
                <a:latin typeface="楷体_GB2312" pitchFamily="49" charset="-122"/>
                <a:ea typeface="楷体_GB2312" pitchFamily="49" charset="-122"/>
              </a:rPr>
              <a:t>为照明电路，</a:t>
            </a:r>
            <a:r>
              <a:rPr lang="en-US" altLang="zh-CN" sz="2800" b="1" dirty="0">
                <a:solidFill>
                  <a:srgbClr val="000000"/>
                </a:solidFill>
                <a:latin typeface="楷体_GB2312" pitchFamily="49" charset="-122"/>
                <a:ea typeface="楷体_GB2312" pitchFamily="49" charset="-122"/>
              </a:rPr>
              <a:t>D</a:t>
            </a:r>
            <a:r>
              <a:rPr lang="zh-CN" altLang="en-US" sz="2800" b="1" dirty="0">
                <a:solidFill>
                  <a:srgbClr val="000000"/>
                </a:solidFill>
                <a:latin typeface="楷体_GB2312" pitchFamily="49" charset="-122"/>
                <a:ea typeface="楷体_GB2312" pitchFamily="49" charset="-122"/>
              </a:rPr>
              <a:t>为路灯。</a:t>
            </a:r>
            <a:r>
              <a:rPr lang="zh-CN" altLang="en-US" sz="2800" dirty="0">
                <a:solidFill>
                  <a:srgbClr val="000000"/>
                </a:solidFill>
                <a:latin typeface="楷体_GB2312" pitchFamily="49" charset="-122"/>
                <a:ea typeface="楷体_GB2312" pitchFamily="49" charset="-122"/>
              </a:rPr>
              <a:t> </a:t>
            </a:r>
          </a:p>
        </p:txBody>
      </p:sp>
    </p:spTree>
    <p:custDataLst>
      <p:tags r:id="rId1"/>
    </p:custDataLst>
  </p:cSld>
  <p:clrMapOvr>
    <a:masterClrMapping/>
  </p:clrMapOvr>
  <p:transition>
    <p:wipe/>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69"/>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3"/>
  <p:tag name="KSO_WM_UNIT_LAYERLEVEL" val="1"/>
  <p:tag name="KSO_WM_TAG_VERSION" val="1.0"/>
  <p:tag name="KSO_WM_BEAUTIFY_FLAG" val="#wm#"/>
  <p:tag name="KSO_WM_UNIT_TYPE" val="i"/>
  <p:tag name="KSO_WM_UNIT_INDEX" val="3"/>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4"/>
  <p:tag name="KSO_WM_UNIT_LAYERLEVEL" val="1"/>
  <p:tag name="KSO_WM_TAG_VERSION" val="1.0"/>
  <p:tag name="KSO_WM_BEAUTIFY_FLAG" val="#wm#"/>
  <p:tag name="KSO_WM_UNIT_TYPE" val="i"/>
  <p:tag name="KSO_WM_UNIT_INDEX" val="4"/>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193369_7"/>
  <p:tag name="KSO_WM_TEMPLATE_SUBCATEGORY" val="0"/>
  <p:tag name="KSO_WM_SLIDE_ITEM_CNT" val="0"/>
  <p:tag name="KSO_WM_SLIDE_INDEX" val="7"/>
  <p:tag name="KSO_WM_TAG_VERSION" val="1.0"/>
  <p:tag name="KSO_WM_BEAUTIFY_FLAG" val="#wm#"/>
  <p:tag name="KSO_WM_TEMPLATE_CATEGORY" val="custom"/>
  <p:tag name="KSO_WM_TEMPLATE_INDEX" val="20193369"/>
  <p:tag name="KSO_WM_SLIDE_TYPE" val="sectionTitle"/>
  <p:tag name="KSO_WM_SLIDE_SUBTYPE" val="pureTxt"/>
  <p:tag name="KSO_WM_SLIDE_LAYOUT" val="a_e_f"/>
  <p:tag name="KSO_WM_SLIDE_LAYOUT_CNT" val="1_1_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193369_7*a*1"/>
  <p:tag name="KSO_WM_TEMPLATE_CATEGORY" val="custom"/>
  <p:tag name="KSO_WM_TEMPLATE_INDEX" val="2019336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193369_7*f*1"/>
  <p:tag name="KSO_WM_TEMPLATE_CATEGORY" val="custom"/>
  <p:tag name="KSO_WM_TEMPLATE_INDEX" val="20193369"/>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69"/>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1"/>
  <p:tag name="KSO_WM_UNIT_LAYERLEVEL" val="1"/>
  <p:tag name="KSO_WM_TAG_VERSION" val="1.0"/>
  <p:tag name="KSO_WM_BEAUTIFY_FLAG" val="#wm#"/>
  <p:tag name="KSO_WM_UNIT_TYPE" val="i"/>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3"/>
  <p:tag name="KSO_WM_UNIT_LAYERLEVEL" val="1"/>
  <p:tag name="KSO_WM_TAG_VERSION" val="1.0"/>
  <p:tag name="KSO_WM_BEAUTIFY_FLAG" val="#wm#"/>
  <p:tag name="KSO_WM_UNIT_TYPE" val="i"/>
  <p:tag name="KSO_WM_UNIT_INDEX" val="3"/>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4"/>
  <p:tag name="KSO_WM_UNIT_LAYERLEVEL" val="1"/>
  <p:tag name="KSO_WM_TAG_VERSION" val="1.0"/>
  <p:tag name="KSO_WM_BEAUTIFY_FLAG" val="#wm#"/>
  <p:tag name="KSO_WM_UNIT_TYPE" val="i"/>
  <p:tag name="KSO_WM_UNIT_INDEX" val="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BEAUTIFY_FLAG" val="#wm#"/>
  <p:tag name="KSO_WM_UNIT_TYPE" val="i"/>
  <p:tag name="KSO_WM_UNIT_INDEX" val="3"/>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BEAUTIFY_FLAG" val="#wm#"/>
  <p:tag name="KSO_WM_UNIT_TYPE" val="i"/>
  <p:tag name="KSO_WM_UNIT_INDEX" val="4"/>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TYPE" val="i"/>
  <p:tag name="KSO_WM_UNIT_INDEX"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3"/>
  <p:tag name="KSO_WM_UNIT_LAYERLEVEL" val="1"/>
  <p:tag name="KSO_WM_TAG_VERSION" val="1.0"/>
  <p:tag name="KSO_WM_BEAUTIFY_FLAG" val="#wm#"/>
  <p:tag name="KSO_WM_UNIT_TYPE" val="i"/>
  <p:tag name="KSO_WM_UNIT_INDEX" val="3"/>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4"/>
  <p:tag name="KSO_WM_UNIT_LAYERLEVEL" val="1"/>
  <p:tag name="KSO_WM_TAG_VERSION" val="1.0"/>
  <p:tag name="KSO_WM_BEAUTIFY_FLAG" val="#wm#"/>
  <p:tag name="KSO_WM_UNIT_TYPE" val="i"/>
  <p:tag name="KSO_WM_UNIT_INDEX" val="4"/>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AG_VERSION" val="1.0"/>
  <p:tag name="KSO_WM_BEAUTIFY_FLAG" val="#wm#"/>
  <p:tag name="KSO_WM_TEMPLATE_CATEGORY" val="custom"/>
  <p:tag name="KSO_WM_TEMPLATE_INDEX" val="20193369"/>
  <p:tag name="KSO_WM_TEMPLATE_THUMBS_INDEX" val="1、3、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BEAUTIFY_FLAG" val="#wm#"/>
  <p:tag name="KSO_WM_UNIT_TYPE" val="i"/>
  <p:tag name="KSO_WM_UNIT_INDEX" val="3"/>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4"/>
  <p:tag name="KSO_WM_UNIT_LAYERLEVEL" val="1"/>
  <p:tag name="KSO_WM_TAG_VERSION" val="1.0"/>
  <p:tag name="KSO_WM_BEAUTIFY_FLAG" val="#wm#"/>
  <p:tag name="KSO_WM_UNIT_TYPE" val="i"/>
  <p:tag name="KSO_WM_UNIT_INDEX" val="4"/>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1"/>
  <p:tag name="KSO_WM_UNIT_LAYERLEVEL" val="1"/>
  <p:tag name="KSO_WM_TAG_VERSION" val="1.0"/>
  <p:tag name="KSO_WM_BEAUTIFY_FLAG" val="#wm#"/>
  <p:tag name="KSO_WM_UNIT_TYPE" val="i"/>
  <p:tag name="KSO_WM_UNIT_INDEX"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BEAUTIFY_FLAG" val="#wm#"/>
  <p:tag name="KSO_WM_UNIT_TYPE" val="i"/>
  <p:tag name="KSO_WM_UNIT_INDEX"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3"/>
  <p:tag name="KSO_WM_UNIT_LAYERLEVEL" val="1"/>
  <p:tag name="KSO_WM_TAG_VERSION" val="1.0"/>
  <p:tag name="KSO_WM_BEAUTIFY_FLAG" val="#wm#"/>
  <p:tag name="KSO_WM_UNIT_TYPE" val="i"/>
  <p:tag name="KSO_WM_UNIT_INDEX" val="3"/>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4"/>
  <p:tag name="KSO_WM_UNIT_LAYERLEVEL" val="1"/>
  <p:tag name="KSO_WM_TAG_VERSION" val="1.0"/>
  <p:tag name="KSO_WM_BEAUTIFY_FLAG" val="#wm#"/>
  <p:tag name="KSO_WM_UNIT_TYPE" val="i"/>
  <p:tag name="KSO_WM_UNIT_INDEX" val="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3"/>
  <p:tag name="KSO_WM_UNIT_LAYERLEVEL" val="1"/>
  <p:tag name="KSO_WM_TAG_VERSION" val="1.0"/>
  <p:tag name="KSO_WM_BEAUTIFY_FLAG" val="#wm#"/>
  <p:tag name="KSO_WM_UNIT_TYPE" val="i"/>
  <p:tag name="KSO_WM_UNIT_INDEX" val="3"/>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4"/>
  <p:tag name="KSO_WM_UNIT_LAYERLEVEL" val="1"/>
  <p:tag name="KSO_WM_TAG_VERSION" val="1.0"/>
  <p:tag name="KSO_WM_BEAUTIFY_FLAG" val="#wm#"/>
  <p:tag name="KSO_WM_UNIT_TYPE" val="i"/>
  <p:tag name="KSO_WM_UNIT_INDEX" val="4"/>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3"/>
  <p:tag name="KSO_WM_UNIT_LAYERLEVEL" val="1"/>
  <p:tag name="KSO_WM_TAG_VERSION" val="1.0"/>
  <p:tag name="KSO_WM_BEAUTIFY_FLAG" val="#wm#"/>
  <p:tag name="KSO_WM_UNIT_TYPE" val="i"/>
  <p:tag name="KSO_WM_UNIT_INDEX" val="3"/>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4"/>
  <p:tag name="KSO_WM_UNIT_LAYERLEVEL" val="1"/>
  <p:tag name="KSO_WM_TAG_VERSION" val="1.0"/>
  <p:tag name="KSO_WM_BEAUTIFY_FLAG" val="#wm#"/>
  <p:tag name="KSO_WM_UNIT_TYPE" val="i"/>
  <p:tag name="KSO_WM_UNIT_INDEX" val="4"/>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TYPE" val="i"/>
  <p:tag name="KSO_WM_UNIT_INDEX"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0</TotalTime>
  <Words>6946</Words>
  <Application>Microsoft Office PowerPoint</Application>
  <PresentationFormat>自定义</PresentationFormat>
  <Paragraphs>488</Paragraphs>
  <Slides>63</Slides>
  <Notes>0</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4</vt:i4>
      </vt:variant>
      <vt:variant>
        <vt:lpstr>幻灯片标题</vt:lpstr>
      </vt:variant>
      <vt:variant>
        <vt:i4>63</vt:i4>
      </vt:variant>
    </vt:vector>
  </HeadingPairs>
  <TitlesOfParts>
    <vt:vector size="81" baseType="lpstr">
      <vt:lpstr>仿宋</vt:lpstr>
      <vt:lpstr>仿宋_GB2312</vt:lpstr>
      <vt:lpstr>黑体</vt:lpstr>
      <vt:lpstr>华文行楷</vt:lpstr>
      <vt:lpstr>楷体_GB2312</vt:lpstr>
      <vt:lpstr>宋体</vt:lpstr>
      <vt:lpstr>Arial</vt:lpstr>
      <vt:lpstr>Calibri</vt:lpstr>
      <vt:lpstr>Tahoma</vt:lpstr>
      <vt:lpstr>Times New Roman</vt:lpstr>
      <vt:lpstr>Wingdings</vt:lpstr>
      <vt:lpstr>Office 主题</vt:lpstr>
      <vt:lpstr>Office 主题​​</vt:lpstr>
      <vt:lpstr>1_默认设计模板</vt:lpstr>
      <vt:lpstr>公式</vt:lpstr>
      <vt:lpstr>Equation</vt:lpstr>
      <vt:lpstr>Equation.DSMT4</vt:lpstr>
      <vt:lpstr>Microsoft Drawing</vt:lpstr>
      <vt:lpstr>第9章</vt:lpstr>
      <vt:lpstr> 第9章 光电式传感器</vt:lpstr>
      <vt:lpstr>光具有波粒二象性，既具有波动的本性，又具有粒子的特性。光的频率（波长）各不相同，但都具有反射、折射、散射、衍射、干涉和吸收等特性。光是以光速运动的光子流，每个光子都有一定的能量，其大小与频率成正比，即 </vt:lpstr>
      <vt:lpstr>常用光源</vt:lpstr>
      <vt:lpstr> 光电效应</vt:lpstr>
      <vt:lpstr>PowerPoint 演示文稿</vt:lpstr>
      <vt:lpstr>PowerPoint 演示文稿</vt:lpstr>
      <vt:lpstr>光电管</vt:lpstr>
      <vt:lpstr>光电管应用：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光敏二极管</vt:lpstr>
      <vt:lpstr>光敏三极管 </vt:lpstr>
      <vt:lpstr>PowerPoint 演示文稿</vt:lpstr>
      <vt:lpstr>PowerPoint 演示文稿</vt:lpstr>
      <vt:lpstr>光电耦合器件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光的反射、折射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练习题</vt:lpstr>
      <vt:lpstr>PowerPoint 演示文稿</vt:lpstr>
      <vt:lpstr>PowerPoint 演示文稿</vt:lpstr>
      <vt:lpstr>填空题</vt:lpstr>
      <vt:lpstr>简答题</vt:lpstr>
      <vt:lpstr>1、什么是光电式传感器？ 答：光电式传感器（或称光敏传感器）：利用光电器件把光信号转换成电信号（电压、电流、电阻等）的装置。 </vt:lpstr>
      <vt:lpstr>PowerPoint 演示文稿</vt:lpstr>
      <vt:lpstr>PowerPoint 演示文稿</vt:lpstr>
      <vt:lpstr>PowerPoint 演示文稿</vt:lpstr>
      <vt:lpstr>PowerPoint 演示文稿</vt:lpstr>
      <vt:lpstr>PowerPoint 演示文稿</vt:lpstr>
      <vt:lpstr>PowerPoint 演示文稿</vt:lpstr>
      <vt:lpstr>33、透射式光栅传感器的莫尔条纹是怎样产生的？条纹间距、栅距和夹角的关系是什么？ </vt:lpstr>
      <vt:lpstr>计算题</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第9章</dc:title>
  <dc:creator/>
  <cp:lastModifiedBy>陈 峻熙</cp:lastModifiedBy>
  <cp:revision>171</cp:revision>
  <dcterms:created xsi:type="dcterms:W3CDTF">2019-07-04T08:38:00Z</dcterms:created>
  <dcterms:modified xsi:type="dcterms:W3CDTF">2021-01-06T09:48:30Z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2052-11.3.0.8742</vt:lpwstr>
  </property>
</Properties>
</file>